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60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472">
              <a:schemeClr val="accent1">
                <a:lumMod val="50000"/>
              </a:schemeClr>
            </a:gs>
            <a:gs pos="0">
              <a:schemeClr val="accent1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74EC-DF60-4DB8-8D92-303076969F6B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24DF-86AD-440F-A060-45A3CD49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4909" y="1515900"/>
            <a:ext cx="12646855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Ravie" panose="04040805050809020602" pitchFamily="82" charset="0"/>
              </a:rPr>
              <a:t>Creativity Pays the Bills</a:t>
            </a:r>
            <a:endParaRPr lang="en-US" b="1" dirty="0">
              <a:solidFill>
                <a:srgbClr val="7030A0"/>
              </a:solidFill>
              <a:latin typeface="Ravie" panose="04040805050809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883" y="3815024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Creativity &amp; Innovativeness Workshop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CMS Skills to Pay the Bills Workshop 2018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Image result for world with ha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698" y="-128320"/>
            <a:ext cx="3396915" cy="2262509"/>
          </a:xfrm>
          <a:prstGeom prst="rect">
            <a:avLst/>
          </a:prstGeom>
        </p:spPr>
      </p:pic>
      <p:sp>
        <p:nvSpPr>
          <p:cNvPr id="6" name="AutoShape 4" descr="Image result for world hung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766262"/>
            <a:ext cx="3136900" cy="2070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519" y="3575296"/>
            <a:ext cx="6153481" cy="3284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25090"/>
          <a:stretch/>
        </p:blipFill>
        <p:spPr>
          <a:xfrm>
            <a:off x="0" y="61487"/>
            <a:ext cx="4424120" cy="16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4"/>
            </a:gs>
            <a:gs pos="0">
              <a:schemeClr val="accent1">
                <a:lumMod val="60000"/>
                <a:lumOff val="4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25" y="105480"/>
            <a:ext cx="8850446" cy="6752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/>
              <a:t>The world needs more creative people to </a:t>
            </a:r>
            <a:r>
              <a:rPr lang="en-US" sz="4000" b="1" u="sng" dirty="0">
                <a:solidFill>
                  <a:srgbClr val="FF0000"/>
                </a:solidFill>
              </a:rPr>
              <a:t>solve our tough problems. </a:t>
            </a:r>
            <a:r>
              <a:rPr lang="en-US" sz="4000" dirty="0">
                <a:solidFill>
                  <a:srgbClr val="FF0000"/>
                </a:solidFill>
              </a:rPr>
              <a:t>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Creative </a:t>
            </a:r>
            <a:r>
              <a:rPr lang="en-US" sz="4000" dirty="0"/>
              <a:t>people do not have </a:t>
            </a:r>
            <a:r>
              <a:rPr lang="en-US" sz="4000" dirty="0" smtClean="0"/>
              <a:t>all the answers</a:t>
            </a:r>
            <a:r>
              <a:rPr lang="en-US" sz="4000" dirty="0"/>
              <a:t>, but they habitually </a:t>
            </a:r>
            <a:r>
              <a:rPr lang="en-US" sz="4000" b="1" dirty="0">
                <a:solidFill>
                  <a:srgbClr val="00B050"/>
                </a:solidFill>
              </a:rPr>
              <a:t>question the way things are always done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/>
              <a:t>and think about </a:t>
            </a:r>
            <a:r>
              <a:rPr lang="en-US" sz="4000" b="1" dirty="0">
                <a:solidFill>
                  <a:srgbClr val="0070C0"/>
                </a:solidFill>
              </a:rPr>
              <a:t>alternatives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chemeClr val="accent5"/>
                </a:solidFill>
              </a:rPr>
              <a:t>improvements</a:t>
            </a:r>
            <a:r>
              <a:rPr lang="en-US" sz="4000" dirty="0"/>
              <a:t>.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</a:t>
            </a:r>
            <a:r>
              <a:rPr lang="en-US" sz="4000" dirty="0"/>
              <a:t>discover and </a:t>
            </a:r>
            <a:r>
              <a:rPr lang="en-US" sz="4000" b="1" dirty="0">
                <a:solidFill>
                  <a:srgbClr val="7030A0"/>
                </a:solidFill>
              </a:rPr>
              <a:t>invent possible answers</a:t>
            </a:r>
            <a:r>
              <a:rPr lang="en-US" sz="4000" dirty="0">
                <a:solidFill>
                  <a:srgbClr val="7030A0"/>
                </a:solidFill>
              </a:rPr>
              <a:t>. </a:t>
            </a:r>
            <a:r>
              <a:rPr lang="en-US" sz="4000" dirty="0"/>
              <a:t>They habitually ask better questions. They have </a:t>
            </a:r>
            <a:r>
              <a:rPr lang="en-US" sz="4000" b="1" dirty="0">
                <a:solidFill>
                  <a:srgbClr val="FFC000"/>
                </a:solidFill>
              </a:rPr>
              <a:t>optimism</a:t>
            </a:r>
            <a:r>
              <a:rPr lang="en-US" sz="4000" dirty="0"/>
              <a:t>.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When </a:t>
            </a:r>
            <a:r>
              <a:rPr lang="en-US" sz="4000" dirty="0"/>
              <a:t>combined with empathy and compassion, creativity is bound to be a force for good.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688" y="372817"/>
            <a:ext cx="4214989" cy="6335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7348">
            <a:off x="9986019" y="2782299"/>
            <a:ext cx="1334327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0" y="1913731"/>
            <a:ext cx="3443286" cy="3940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BUT….I am NOT Creative</a:t>
            </a:r>
          </a:p>
          <a:p>
            <a:pPr marL="0" indent="0">
              <a:buNone/>
            </a:pPr>
            <a:r>
              <a:rPr lang="en-US" dirty="0" smtClean="0"/>
              <a:t>Kindergarten…Did you like to draw, sing, act? Did you like to pick out your own clothes?  Build forts and sandcastles?  Did you have a make believe friend?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7" y="795926"/>
            <a:ext cx="4557939" cy="467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909" t="2539" r="1909" b="9788"/>
          <a:stretch/>
        </p:blipFill>
        <p:spPr>
          <a:xfrm>
            <a:off x="8430186" y="0"/>
            <a:ext cx="3761814" cy="247861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384800" y="1066800"/>
            <a:ext cx="4838700" cy="5689600"/>
          </a:xfrm>
          <a:prstGeom prst="cloudCallout">
            <a:avLst>
              <a:gd name="adj1" fmla="val -65784"/>
              <a:gd name="adj2" fmla="val -36272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2" y="211014"/>
            <a:ext cx="4929501" cy="63719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5871411"/>
            <a:ext cx="7279105" cy="30555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22" y="1429662"/>
            <a:ext cx="2133785" cy="213378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269" y="365125"/>
            <a:ext cx="2615411" cy="1749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912" y="3256547"/>
            <a:ext cx="3769088" cy="2120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546" y="4769334"/>
            <a:ext cx="2807403" cy="181358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391301">
            <a:off x="4761361" y="738409"/>
            <a:ext cx="4203031" cy="545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573264">
            <a:off x="4704852" y="2332356"/>
            <a:ext cx="1554080" cy="502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53069">
            <a:off x="4274331" y="5251425"/>
            <a:ext cx="1591904" cy="545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39916" y="3817949"/>
            <a:ext cx="3881286" cy="5454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607614"/>
            <a:ext cx="11722364" cy="176305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Ravie" panose="04040805050809020602" pitchFamily="82" charset="0"/>
              </a:rPr>
              <a:t>We need Everyone’s Help</a:t>
            </a:r>
            <a:endParaRPr lang="en-US" sz="6600" b="1" dirty="0">
              <a:solidFill>
                <a:srgbClr val="FFC000"/>
              </a:solidFill>
              <a:latin typeface="Ravie" panose="040408050508090206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561" y="1706561"/>
            <a:ext cx="4860176" cy="4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958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Ravie" panose="04040805050809020602" pitchFamily="82" charset="0"/>
              </a:rPr>
              <a:t>We </a:t>
            </a:r>
            <a:r>
              <a:rPr lang="en-US" b="1" dirty="0" smtClean="0">
                <a:solidFill>
                  <a:srgbClr val="FFC000"/>
                </a:solidFill>
                <a:latin typeface="Ravie" panose="04040805050809020602" pitchFamily="82" charset="0"/>
              </a:rPr>
              <a:t>Need </a:t>
            </a:r>
            <a:r>
              <a:rPr lang="en-US" b="1" u="sng" dirty="0" smtClean="0">
                <a:solidFill>
                  <a:srgbClr val="FFC000"/>
                </a:solidFill>
                <a:latin typeface="Ravie" panose="04040805050809020602" pitchFamily="82" charset="0"/>
              </a:rPr>
              <a:t>Everyone’s</a:t>
            </a:r>
            <a:r>
              <a:rPr lang="en-US" b="1" dirty="0" smtClean="0">
                <a:solidFill>
                  <a:srgbClr val="FFC000"/>
                </a:solidFill>
                <a:latin typeface="Ravie" panose="04040805050809020602" pitchFamily="82" charset="0"/>
              </a:rPr>
              <a:t> Help</a:t>
            </a:r>
            <a:endParaRPr lang="en-US" b="1" dirty="0">
              <a:solidFill>
                <a:srgbClr val="FFC000"/>
              </a:solidFill>
              <a:latin typeface="Ravie" panose="040408050508090206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06" y="963980"/>
            <a:ext cx="2197383" cy="2880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824" y="3456147"/>
            <a:ext cx="6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BE SUPPORTIVE –  People’s creative ideas are fragile.  Creativity flourishes in nurturing, safe environments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051" y="3088878"/>
            <a:ext cx="2447925" cy="367188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8548" y="5101389"/>
            <a:ext cx="8525564" cy="1296672"/>
          </a:xfrm>
          <a:prstGeom prst="horizontalScroll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720" y="5582263"/>
            <a:ext cx="820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 PERSISTENT – A lot of creative ideas come after failures.  (trial and error)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958" y="3208536"/>
            <a:ext cx="6156219" cy="160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24297"/>
            <a:ext cx="8663902" cy="207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5726" y="1605675"/>
            <a:ext cx="7876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 POSITIVE - </a:t>
            </a:r>
            <a:r>
              <a:rPr lang="en-US" b="1" dirty="0" smtClean="0">
                <a:solidFill>
                  <a:schemeClr val="bg1"/>
                </a:solidFill>
              </a:rPr>
              <a:t>Creative </a:t>
            </a: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rainstorming </a:t>
            </a:r>
            <a:r>
              <a:rPr lang="en-US" b="1" dirty="0" smtClean="0">
                <a:solidFill>
                  <a:schemeClr val="bg1"/>
                </a:solidFill>
              </a:rPr>
              <a:t>sessions are not the time to criticize or point out weaknesses or faults.  Allow all ideas and build on strengths</a:t>
            </a:r>
            <a:r>
              <a:rPr lang="en-US" sz="2000" b="1" i="1" dirty="0" smtClean="0">
                <a:solidFill>
                  <a:schemeClr val="bg1"/>
                </a:solidFill>
              </a:rPr>
              <a:t>. (Sometimes the most brilliant solutions come from the craziest ideas)</a:t>
            </a:r>
            <a:endParaRPr lang="en-US" sz="2000" i="1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8648736" y="5582263"/>
            <a:ext cx="1011315" cy="4001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91" y="-46682"/>
            <a:ext cx="10515600" cy="9048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Ravie" panose="04040805050809020602" pitchFamily="82" charset="0"/>
              </a:rPr>
              <a:t>The Activity</a:t>
            </a:r>
            <a:endParaRPr lang="en-US" b="1" dirty="0">
              <a:solidFill>
                <a:schemeClr val="accent1"/>
              </a:solidFill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719"/>
            <a:ext cx="12365502" cy="4847874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 a new company that owns and operates a store within CMS.</a:t>
            </a:r>
            <a:endParaRPr lang="en-US" sz="6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Ignore what you already know about actual school stores and come up with a winning, creative idea from scratch.   The store could sell a </a:t>
            </a:r>
            <a:r>
              <a:rPr lang="en-US" dirty="0" smtClean="0">
                <a:solidFill>
                  <a:srgbClr val="FF0000"/>
                </a:solidFill>
              </a:rPr>
              <a:t>PRODUCT OR SERVICE.  Does not need to be “possible” but should </a:t>
            </a:r>
            <a:r>
              <a:rPr lang="en-US" smtClean="0">
                <a:solidFill>
                  <a:srgbClr val="FF0000"/>
                </a:solidFill>
              </a:rPr>
              <a:t>be ethical.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47" y="4656406"/>
            <a:ext cx="21812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7" y="4629743"/>
            <a:ext cx="2702690" cy="1913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8" y="4656406"/>
            <a:ext cx="3035688" cy="20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0838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3" y="365125"/>
            <a:ext cx="11581663" cy="628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875" y="1493299"/>
            <a:ext cx="344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Store Name</a:t>
            </a:r>
            <a:endParaRPr lang="en-US" sz="4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815" y="3689546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Product/Service Description</a:t>
            </a:r>
          </a:p>
          <a:p>
            <a:endParaRPr lang="en-US" sz="28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Price</a:t>
            </a:r>
            <a:endParaRPr lang="en-US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2389" y="3701623"/>
            <a:ext cx="2220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Location </a:t>
            </a:r>
            <a:endParaRPr lang="en-US" sz="32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Store Hours</a:t>
            </a:r>
            <a:endParaRPr lang="en-US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67"/>
            <a:ext cx="10515600" cy="622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Four Brainstorming Strategies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85917"/>
              </p:ext>
            </p:extLst>
          </p:nvPr>
        </p:nvGraphicFramePr>
        <p:xfrm>
          <a:off x="0" y="1266093"/>
          <a:ext cx="12192000" cy="559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2967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Imagine how different people might view the problem and possibly solve 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(kindergartener, teacher, grandparent, clown, president, policeman)</a:t>
                      </a:r>
                      <a:r>
                        <a:rPr lang="en-US" sz="3200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 smtClean="0"/>
                        <a:t>A B C D E F G  Method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idea for each letter of alphabet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2624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1" u="sng" dirty="0" smtClean="0">
                          <a:solidFill>
                            <a:schemeClr val="tx1"/>
                          </a:solidFill>
                        </a:rPr>
                        <a:t>S.C.A.M.P.E.R.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S. Substitute C. Combine A. Adapt, Alter, Flip M. Minimize P. Put to Other Use(s) E. Eliminate R. Reverse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 smtClean="0">
                          <a:solidFill>
                            <a:schemeClr val="tx1"/>
                          </a:solidFill>
                        </a:rPr>
                        <a:t>Mind Mapping: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Divide your task into its various parts. Then using the parts as categories make a chart with 7 to 12 variables for each part or category.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4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320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Impact</vt:lpstr>
      <vt:lpstr>Ravie</vt:lpstr>
      <vt:lpstr>Office Theme</vt:lpstr>
      <vt:lpstr>Creativity Pays the Bills</vt:lpstr>
      <vt:lpstr>PowerPoint Presentation</vt:lpstr>
      <vt:lpstr>PowerPoint Presentation</vt:lpstr>
      <vt:lpstr>PowerPoint Presentation</vt:lpstr>
      <vt:lpstr>We need Everyone’s Help</vt:lpstr>
      <vt:lpstr>We Need Everyone’s Help</vt:lpstr>
      <vt:lpstr>The Activity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</dc:title>
  <dc:creator>dstjuliana</dc:creator>
  <cp:lastModifiedBy>dstjuliana</cp:lastModifiedBy>
  <cp:revision>29</cp:revision>
  <dcterms:created xsi:type="dcterms:W3CDTF">2015-10-12T17:59:32Z</dcterms:created>
  <dcterms:modified xsi:type="dcterms:W3CDTF">2018-02-06T00:50:11Z</dcterms:modified>
</cp:coreProperties>
</file>