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8"/>
  </p:notesMasterIdLst>
  <p:sldIdLst>
    <p:sldId id="256" r:id="rId2"/>
    <p:sldId id="257" r:id="rId3"/>
    <p:sldId id="258" r:id="rId4"/>
    <p:sldId id="259" r:id="rId5"/>
    <p:sldId id="261"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87" d="100"/>
          <a:sy n="87" d="100"/>
        </p:scale>
        <p:origin x="1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4D023-DF2B-4766-80E4-CE158AFB3962}"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D1F4D-68E4-4B72-A826-F2131D5F9FAD}" type="slidenum">
              <a:rPr lang="en-US" smtClean="0"/>
              <a:t>‹#›</a:t>
            </a:fld>
            <a:endParaRPr lang="en-US"/>
          </a:p>
        </p:txBody>
      </p:sp>
    </p:spTree>
    <p:extLst>
      <p:ext uri="{BB962C8B-B14F-4D97-AF65-F5344CB8AC3E}">
        <p14:creationId xmlns:p14="http://schemas.microsoft.com/office/powerpoint/2010/main" val="206985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this slide</a:t>
            </a:r>
            <a:r>
              <a:rPr lang="en-US" baseline="0" dirty="0" smtClean="0"/>
              <a:t> interactive, c</a:t>
            </a:r>
            <a:r>
              <a:rPr lang="en-US" dirty="0" smtClean="0"/>
              <a:t>onsider having students stand if they can</a:t>
            </a:r>
            <a:r>
              <a:rPr lang="en-US" baseline="0" dirty="0" smtClean="0"/>
              <a:t> check off one item on this slide.  Stay standing if they can check off two or more… etc.</a:t>
            </a:r>
          </a:p>
          <a:p>
            <a:r>
              <a:rPr lang="en-US" baseline="0" dirty="0" smtClean="0"/>
              <a:t>Help students establish a connection between time management and success and that employers need employees who are healthy, relaxed and well organized.  Share any examples of interview questions or real world examples.  </a:t>
            </a:r>
          </a:p>
          <a:p>
            <a:endParaRPr lang="en-US" baseline="0" dirty="0" smtClean="0"/>
          </a:p>
          <a:p>
            <a:r>
              <a:rPr lang="en-US" baseline="0" dirty="0" smtClean="0"/>
              <a:t>Reinforce the importance to correct and bad habits now and practice organization.  Poor time management and planning creates stress. Point out that some stress can keep people mentally challenged– it will give you the adrenaline and mental/physical strength to finish a project.    However, if you consistently have stress it can be very negative.  Negative stress and getting overwhelmed can cause you to get too emotional, illogical and can affect your mental and physical health.  </a:t>
            </a:r>
            <a:endParaRPr lang="en-US" dirty="0"/>
          </a:p>
        </p:txBody>
      </p:sp>
      <p:sp>
        <p:nvSpPr>
          <p:cNvPr id="4" name="Slide Number Placeholder 3"/>
          <p:cNvSpPr>
            <a:spLocks noGrp="1"/>
          </p:cNvSpPr>
          <p:nvPr>
            <p:ph type="sldNum" sz="quarter" idx="10"/>
          </p:nvPr>
        </p:nvSpPr>
        <p:spPr/>
        <p:txBody>
          <a:bodyPr/>
          <a:lstStyle/>
          <a:p>
            <a:fld id="{113D1F4D-68E4-4B72-A826-F2131D5F9FAD}" type="slidenum">
              <a:rPr lang="en-US" smtClean="0"/>
              <a:t>2</a:t>
            </a:fld>
            <a:endParaRPr lang="en-US"/>
          </a:p>
        </p:txBody>
      </p:sp>
    </p:spTree>
    <p:extLst>
      <p:ext uri="{BB962C8B-B14F-4D97-AF65-F5344CB8AC3E}">
        <p14:creationId xmlns:p14="http://schemas.microsoft.com/office/powerpoint/2010/main" val="135108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***REDUCE TIME GIVEN</a:t>
            </a:r>
            <a:r>
              <a:rPr lang="en-US" b="1" baseline="0" dirty="0" smtClean="0">
                <a:solidFill>
                  <a:srgbClr val="FF0000"/>
                </a:solidFill>
              </a:rPr>
              <a:t> FOR GROUPS TO COMPLETE THE LIST IF NECESSARY TO HAVE TIME TO DEBRIEF**  </a:t>
            </a:r>
            <a:r>
              <a:rPr lang="en-US" dirty="0" smtClean="0"/>
              <a:t>This simulation</a:t>
            </a:r>
            <a:r>
              <a:rPr lang="en-US" baseline="0" dirty="0" smtClean="0"/>
              <a:t> recreates a situation where an overwhelming to-do list needs to be managed.  Students work in groups at school (and will in the workplace) and need to learn how to complete complex projects together – on time and on task.  Other than directions, avoid giving too many hints about prioritizing or how to choose.  This activity is designed for students to learn together through trial and error.  Be sure to save time to debrief.  In real-life situations, students and their groups will need to formulate the task lists themselves as an important first step in group work.</a:t>
            </a:r>
            <a:endParaRPr lang="en-US" dirty="0"/>
          </a:p>
        </p:txBody>
      </p:sp>
      <p:sp>
        <p:nvSpPr>
          <p:cNvPr id="4" name="Slide Number Placeholder 3"/>
          <p:cNvSpPr>
            <a:spLocks noGrp="1"/>
          </p:cNvSpPr>
          <p:nvPr>
            <p:ph type="sldNum" sz="quarter" idx="10"/>
          </p:nvPr>
        </p:nvSpPr>
        <p:spPr/>
        <p:txBody>
          <a:bodyPr/>
          <a:lstStyle/>
          <a:p>
            <a:fld id="{113D1F4D-68E4-4B72-A826-F2131D5F9FAD}" type="slidenum">
              <a:rPr lang="en-US" smtClean="0"/>
              <a:t>3</a:t>
            </a:fld>
            <a:endParaRPr lang="en-US"/>
          </a:p>
        </p:txBody>
      </p:sp>
    </p:spTree>
    <p:extLst>
      <p:ext uri="{BB962C8B-B14F-4D97-AF65-F5344CB8AC3E}">
        <p14:creationId xmlns:p14="http://schemas.microsoft.com/office/powerpoint/2010/main" val="211539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Activity Instructions for important</a:t>
            </a:r>
            <a:r>
              <a:rPr lang="en-US" baseline="0" dirty="0" smtClean="0"/>
              <a:t> debriefing points to emphasize with students.</a:t>
            </a:r>
            <a:endParaRPr lang="en-US" dirty="0"/>
          </a:p>
        </p:txBody>
      </p:sp>
      <p:sp>
        <p:nvSpPr>
          <p:cNvPr id="4" name="Slide Number Placeholder 3"/>
          <p:cNvSpPr>
            <a:spLocks noGrp="1"/>
          </p:cNvSpPr>
          <p:nvPr>
            <p:ph type="sldNum" sz="quarter" idx="10"/>
          </p:nvPr>
        </p:nvSpPr>
        <p:spPr/>
        <p:txBody>
          <a:bodyPr/>
          <a:lstStyle/>
          <a:p>
            <a:fld id="{113D1F4D-68E4-4B72-A826-F2131D5F9FAD}" type="slidenum">
              <a:rPr lang="en-US" smtClean="0"/>
              <a:t>4</a:t>
            </a:fld>
            <a:endParaRPr lang="en-US"/>
          </a:p>
        </p:txBody>
      </p:sp>
    </p:spTree>
    <p:extLst>
      <p:ext uri="{BB962C8B-B14F-4D97-AF65-F5344CB8AC3E}">
        <p14:creationId xmlns:p14="http://schemas.microsoft.com/office/powerpoint/2010/main" val="120791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any workplace connections or examples</a:t>
            </a:r>
            <a:r>
              <a:rPr lang="en-US" baseline="0" dirty="0" smtClean="0"/>
              <a:t> with the kids if time allows.  When prioritizing – remind kids what they learned in the activity (batch related activities, find tasks that are important and can be accomplished quickly, consider their skills and interests – do activities that need the most focus at a time of day that matches.</a:t>
            </a:r>
            <a:endParaRPr lang="en-US" dirty="0"/>
          </a:p>
        </p:txBody>
      </p:sp>
      <p:sp>
        <p:nvSpPr>
          <p:cNvPr id="4" name="Slide Number Placeholder 3"/>
          <p:cNvSpPr>
            <a:spLocks noGrp="1"/>
          </p:cNvSpPr>
          <p:nvPr>
            <p:ph type="sldNum" sz="quarter" idx="10"/>
          </p:nvPr>
        </p:nvSpPr>
        <p:spPr/>
        <p:txBody>
          <a:bodyPr/>
          <a:lstStyle/>
          <a:p>
            <a:fld id="{113D1F4D-68E4-4B72-A826-F2131D5F9FAD}" type="slidenum">
              <a:rPr lang="en-US" smtClean="0"/>
              <a:t>5</a:t>
            </a:fld>
            <a:endParaRPr lang="en-US"/>
          </a:p>
        </p:txBody>
      </p:sp>
    </p:spTree>
    <p:extLst>
      <p:ext uri="{BB962C8B-B14F-4D97-AF65-F5344CB8AC3E}">
        <p14:creationId xmlns:p14="http://schemas.microsoft.com/office/powerpoint/2010/main" val="238459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procrastinate</a:t>
            </a:r>
            <a:r>
              <a:rPr lang="en-US" baseline="0" dirty="0" smtClean="0"/>
              <a:t> for a variety of reasons:  Fear of failure, perfectionism, disorganization or not wanting to do an unpleasant task.  Share strategies for reversing this habit. </a:t>
            </a:r>
            <a:endParaRPr lang="en-US" dirty="0"/>
          </a:p>
        </p:txBody>
      </p:sp>
      <p:sp>
        <p:nvSpPr>
          <p:cNvPr id="4" name="Slide Number Placeholder 3"/>
          <p:cNvSpPr>
            <a:spLocks noGrp="1"/>
          </p:cNvSpPr>
          <p:nvPr>
            <p:ph type="sldNum" sz="quarter" idx="10"/>
          </p:nvPr>
        </p:nvSpPr>
        <p:spPr/>
        <p:txBody>
          <a:bodyPr/>
          <a:lstStyle/>
          <a:p>
            <a:fld id="{113D1F4D-68E4-4B72-A826-F2131D5F9FAD}" type="slidenum">
              <a:rPr lang="en-US" smtClean="0"/>
              <a:t>6</a:t>
            </a:fld>
            <a:endParaRPr lang="en-US"/>
          </a:p>
        </p:txBody>
      </p:sp>
    </p:spTree>
    <p:extLst>
      <p:ext uri="{BB962C8B-B14F-4D97-AF65-F5344CB8AC3E}">
        <p14:creationId xmlns:p14="http://schemas.microsoft.com/office/powerpoint/2010/main" val="135962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2/5/2018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830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9395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4149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4258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2/5/2018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860707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5672242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4265640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0824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976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2/5/2018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0626375"/>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2/5/2018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3231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2/5/2018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3196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946" y="774550"/>
            <a:ext cx="11955332" cy="1547045"/>
          </a:xfrm>
        </p:spPr>
        <p:txBody>
          <a:bodyPr/>
          <a:lstStyle/>
          <a:p>
            <a:r>
              <a:rPr lang="en-US" dirty="0" smtClean="0"/>
              <a:t>Manage your time</a:t>
            </a:r>
            <a:endParaRPr lang="en-US" dirty="0"/>
          </a:p>
        </p:txBody>
      </p:sp>
      <p:sp>
        <p:nvSpPr>
          <p:cNvPr id="3" name="Subtitle 2"/>
          <p:cNvSpPr>
            <a:spLocks noGrp="1"/>
          </p:cNvSpPr>
          <p:nvPr>
            <p:ph type="subTitle" idx="1"/>
          </p:nvPr>
        </p:nvSpPr>
        <p:spPr>
          <a:xfrm>
            <a:off x="861879" y="2237592"/>
            <a:ext cx="11059465" cy="2624866"/>
          </a:xfrm>
        </p:spPr>
        <p:txBody>
          <a:bodyPr>
            <a:normAutofit fontScale="70000" lnSpcReduction="20000"/>
          </a:bodyPr>
          <a:lstStyle/>
          <a:p>
            <a:r>
              <a:rPr lang="en-US" sz="9600" dirty="0" smtClean="0"/>
              <a:t>Like a boss</a:t>
            </a:r>
          </a:p>
          <a:p>
            <a:endParaRPr lang="en-US" sz="3800" dirty="0" smtClean="0"/>
          </a:p>
          <a:p>
            <a:r>
              <a:rPr lang="en-US" sz="3100" b="0" cap="none" spc="0" dirty="0" smtClean="0">
                <a:ln w="0"/>
                <a:solidFill>
                  <a:schemeClr val="accent1"/>
                </a:solidFill>
                <a:effectLst>
                  <a:outerShdw blurRad="38100" dist="25400" dir="5400000" algn="ctr" rotWithShape="0">
                    <a:srgbClr val="6E747A">
                      <a:alpha val="43000"/>
                    </a:srgbClr>
                  </a:outerShdw>
                </a:effectLst>
              </a:rPr>
              <a:t>Planning &amp; Time management workshop</a:t>
            </a:r>
          </a:p>
          <a:p>
            <a:r>
              <a:rPr lang="en-US" sz="4000" dirty="0" err="1" smtClean="0"/>
              <a:t>Cms</a:t>
            </a:r>
            <a:r>
              <a:rPr lang="en-US" sz="4000" dirty="0" smtClean="0"/>
              <a:t> Skills to pay the bills workshop 2018</a:t>
            </a:r>
            <a:endParaRPr lang="en-US" sz="4000" dirty="0"/>
          </a:p>
        </p:txBody>
      </p:sp>
      <p:pic>
        <p:nvPicPr>
          <p:cNvPr id="4" name="Picture 3"/>
          <p:cNvPicPr>
            <a:picLocks noChangeAspect="1"/>
          </p:cNvPicPr>
          <p:nvPr/>
        </p:nvPicPr>
        <p:blipFill>
          <a:blip r:embed="rId2"/>
          <a:stretch>
            <a:fillRect/>
          </a:stretch>
        </p:blipFill>
        <p:spPr>
          <a:xfrm>
            <a:off x="413946" y="4367605"/>
            <a:ext cx="3846633" cy="2490395"/>
          </a:xfrm>
          <a:prstGeom prst="rect">
            <a:avLst/>
          </a:prstGeom>
        </p:spPr>
      </p:pic>
      <p:pic>
        <p:nvPicPr>
          <p:cNvPr id="5" name="Picture 4"/>
          <p:cNvPicPr>
            <a:picLocks noChangeAspect="1"/>
          </p:cNvPicPr>
          <p:nvPr/>
        </p:nvPicPr>
        <p:blipFill>
          <a:blip r:embed="rId3"/>
          <a:stretch>
            <a:fillRect/>
          </a:stretch>
        </p:blipFill>
        <p:spPr>
          <a:xfrm>
            <a:off x="8051500" y="4528968"/>
            <a:ext cx="4140500" cy="2329031"/>
          </a:xfrm>
          <a:prstGeom prst="rect">
            <a:avLst/>
          </a:prstGeom>
        </p:spPr>
      </p:pic>
      <p:sp>
        <p:nvSpPr>
          <p:cNvPr id="6" name="Striped Right Arrow 5"/>
          <p:cNvSpPr/>
          <p:nvPr/>
        </p:nvSpPr>
        <p:spPr>
          <a:xfrm>
            <a:off x="4453666" y="5163671"/>
            <a:ext cx="3149900" cy="817581"/>
          </a:xfrm>
          <a:prstGeom prst="stripedRightArrow">
            <a:avLst/>
          </a:prstGeom>
          <a:solidFill>
            <a:srgbClr val="FFFF0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37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your life in order?</a:t>
            </a:r>
            <a:endParaRPr lang="en-US" dirty="0"/>
          </a:p>
        </p:txBody>
      </p:sp>
      <p:sp>
        <p:nvSpPr>
          <p:cNvPr id="3" name="Content Placeholder 2"/>
          <p:cNvSpPr>
            <a:spLocks noGrp="1"/>
          </p:cNvSpPr>
          <p:nvPr>
            <p:ph idx="1"/>
          </p:nvPr>
        </p:nvSpPr>
        <p:spPr>
          <a:xfrm>
            <a:off x="1251678" y="1710467"/>
            <a:ext cx="10178322" cy="4169126"/>
          </a:xfrm>
        </p:spPr>
        <p:txBody>
          <a:bodyPr>
            <a:noAutofit/>
          </a:bodyPr>
          <a:lstStyle/>
          <a:p>
            <a:pPr>
              <a:buFont typeface="Wingdings" panose="05000000000000000000" pitchFamily="2" charset="2"/>
              <a:buChar char="q"/>
            </a:pPr>
            <a:r>
              <a:rPr lang="en-US" sz="3200" dirty="0" smtClean="0"/>
              <a:t>  The inside of my locker is usually clean.</a:t>
            </a:r>
          </a:p>
          <a:p>
            <a:pPr>
              <a:buFont typeface="Wingdings" panose="05000000000000000000" pitchFamily="2" charset="2"/>
              <a:buChar char="q"/>
            </a:pPr>
            <a:r>
              <a:rPr lang="en-US" sz="3200" dirty="0" smtClean="0"/>
              <a:t>  My workspace at home is free of clutter.</a:t>
            </a:r>
          </a:p>
          <a:p>
            <a:pPr>
              <a:buFont typeface="Wingdings" panose="05000000000000000000" pitchFamily="2" charset="2"/>
              <a:buChar char="q"/>
            </a:pPr>
            <a:r>
              <a:rPr lang="en-US" sz="3200" dirty="0" smtClean="0"/>
              <a:t>  My computer files are in order and it is easy to find   documents.</a:t>
            </a:r>
          </a:p>
          <a:p>
            <a:pPr>
              <a:buFont typeface="Wingdings" panose="05000000000000000000" pitchFamily="2" charset="2"/>
              <a:buChar char="q"/>
            </a:pPr>
            <a:r>
              <a:rPr lang="en-US" sz="3200" dirty="0" smtClean="0"/>
              <a:t>  I maintain an agenda to manage my deadlines and assignments.</a:t>
            </a:r>
          </a:p>
          <a:p>
            <a:pPr>
              <a:buFont typeface="Wingdings" panose="05000000000000000000" pitchFamily="2" charset="2"/>
              <a:buChar char="q"/>
            </a:pPr>
            <a:r>
              <a:rPr lang="en-US" sz="3200" dirty="0" smtClean="0"/>
              <a:t>  I make my bed every day.</a:t>
            </a:r>
          </a:p>
          <a:p>
            <a:pPr marL="0" indent="0">
              <a:buNone/>
            </a:pPr>
            <a:r>
              <a:rPr lang="en-US" sz="3200" i="1" dirty="0" smtClean="0">
                <a:solidFill>
                  <a:srgbClr val="FF0000"/>
                </a:solidFill>
              </a:rPr>
              <a:t>Source:  Professionalism.  Skills for Workplace Success</a:t>
            </a:r>
            <a:endParaRPr lang="en-US" sz="3200" i="1" dirty="0">
              <a:solidFill>
                <a:srgbClr val="FF0000"/>
              </a:solidFill>
            </a:endParaRPr>
          </a:p>
        </p:txBody>
      </p:sp>
    </p:spTree>
    <p:extLst>
      <p:ext uri="{BB962C8B-B14F-4D97-AF65-F5344CB8AC3E}">
        <p14:creationId xmlns:p14="http://schemas.microsoft.com/office/powerpoint/2010/main" val="43941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688" y="205435"/>
            <a:ext cx="8187071" cy="3211155"/>
          </a:xfrm>
        </p:spPr>
        <p:txBody>
          <a:bodyPr>
            <a:normAutofit/>
          </a:bodyPr>
          <a:lstStyle/>
          <a:p>
            <a:r>
              <a:rPr lang="en-US" sz="7200" dirty="0" smtClean="0"/>
              <a:t>Lists &amp; Priorities</a:t>
            </a:r>
            <a:br>
              <a:rPr lang="en-US" sz="7200" dirty="0" smtClean="0"/>
            </a:br>
            <a:r>
              <a:rPr lang="en-US" sz="7200" dirty="0" smtClean="0"/>
              <a:t>group activity</a:t>
            </a:r>
            <a:endParaRPr lang="en-US" sz="7200" dirty="0"/>
          </a:p>
        </p:txBody>
      </p:sp>
      <p:sp>
        <p:nvSpPr>
          <p:cNvPr id="3" name="Text Placeholder 2"/>
          <p:cNvSpPr>
            <a:spLocks noGrp="1"/>
          </p:cNvSpPr>
          <p:nvPr>
            <p:ph type="body" idx="1"/>
          </p:nvPr>
        </p:nvSpPr>
        <p:spPr>
          <a:xfrm>
            <a:off x="5268951" y="4249104"/>
            <a:ext cx="7017488" cy="1646492"/>
          </a:xfrm>
        </p:spPr>
        <p:txBody>
          <a:bodyPr>
            <a:noAutofit/>
          </a:bodyPr>
          <a:lstStyle/>
          <a:p>
            <a:r>
              <a:rPr lang="en-US" sz="4000" dirty="0" smtClean="0"/>
              <a:t>10 minutes to complete as many tasks as possible</a:t>
            </a:r>
            <a:endParaRPr lang="en-US" sz="4000" dirty="0"/>
          </a:p>
        </p:txBody>
      </p:sp>
      <p:pic>
        <p:nvPicPr>
          <p:cNvPr id="4" name="Picture 3"/>
          <p:cNvPicPr>
            <a:picLocks noChangeAspect="1"/>
          </p:cNvPicPr>
          <p:nvPr/>
        </p:nvPicPr>
        <p:blipFill>
          <a:blip r:embed="rId5"/>
          <a:stretch>
            <a:fillRect/>
          </a:stretch>
        </p:blipFill>
        <p:spPr>
          <a:xfrm rot="20327351">
            <a:off x="1489796" y="2544728"/>
            <a:ext cx="3065078" cy="3959378"/>
          </a:xfrm>
          <a:prstGeom prst="rect">
            <a:avLst/>
          </a:prstGeom>
        </p:spPr>
      </p:pic>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187857" y="1668480"/>
            <a:ext cx="244475" cy="244475"/>
          </a:xfrm>
          <a:prstGeom prst="rect">
            <a:avLst/>
          </a:prstGeom>
        </p:spPr>
      </p:pic>
      <p:sp>
        <p:nvSpPr>
          <p:cNvPr id="6" name="Oval 5"/>
          <p:cNvSpPr/>
          <p:nvPr/>
        </p:nvSpPr>
        <p:spPr>
          <a:xfrm>
            <a:off x="251753" y="876392"/>
            <a:ext cx="2052228" cy="2052228"/>
          </a:xfrm>
          <a:prstGeom prst="ellipse">
            <a:avLst/>
          </a:prstGeom>
          <a:solidFill>
            <a:srgbClr val="FFFFCC"/>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a typeface="+mn-ea"/>
              <a:cs typeface="Arial"/>
            </a:endParaRPr>
          </a:p>
        </p:txBody>
      </p:sp>
      <p:sp>
        <p:nvSpPr>
          <p:cNvPr id="7" name="Oval 6"/>
          <p:cNvSpPr/>
          <p:nvPr/>
        </p:nvSpPr>
        <p:spPr>
          <a:xfrm>
            <a:off x="251753" y="904335"/>
            <a:ext cx="2052228" cy="2052228"/>
          </a:xfrm>
          <a:prstGeom prst="ellipse">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2060"/>
              </a:solidFill>
              <a:effectLst/>
              <a:uLnTx/>
              <a:uFillTx/>
              <a:latin typeface="Arial"/>
              <a:ea typeface="+mn-ea"/>
              <a:cs typeface="Arial"/>
            </a:endParaRPr>
          </a:p>
        </p:txBody>
      </p:sp>
      <p:sp>
        <p:nvSpPr>
          <p:cNvPr id="8" name="TextBox 7"/>
          <p:cNvSpPr txBox="1"/>
          <p:nvPr/>
        </p:nvSpPr>
        <p:spPr>
          <a:xfrm>
            <a:off x="121186" y="258154"/>
            <a:ext cx="2052920" cy="461665"/>
          </a:xfrm>
          <a:prstGeom prst="rect">
            <a:avLst/>
          </a:prstGeom>
          <a:noFill/>
        </p:spPr>
        <p:txBody>
          <a:bodyPr wrap="square" rtlCol="0">
            <a:spAutoFit/>
          </a:bodyPr>
          <a:lstStyle/>
          <a:p>
            <a:pPr algn="ctr" defTabSz="914400" fontAlgn="base">
              <a:spcBef>
                <a:spcPct val="0"/>
              </a:spcBef>
              <a:spcAft>
                <a:spcPct val="0"/>
              </a:spcAft>
            </a:pPr>
            <a:r>
              <a:rPr lang="en-GB" sz="2400" b="1" dirty="0" smtClean="0">
                <a:solidFill>
                  <a:srgbClr val="FF0000"/>
                </a:solidFill>
                <a:latin typeface="Arial" charset="0"/>
                <a:cs typeface="Arial" charset="0"/>
              </a:rPr>
              <a:t>10 minutes</a:t>
            </a:r>
            <a:endParaRPr lang="en-GB" sz="2400" b="1" dirty="0">
              <a:solidFill>
                <a:srgbClr val="FF0000"/>
              </a:solidFill>
              <a:latin typeface="Arial" charset="0"/>
              <a:cs typeface="Arial" charset="0"/>
            </a:endParaRPr>
          </a:p>
        </p:txBody>
      </p:sp>
    </p:spTree>
    <p:extLst>
      <p:ext uri="{BB962C8B-B14F-4D97-AF65-F5344CB8AC3E}">
        <p14:creationId xmlns:p14="http://schemas.microsoft.com/office/powerpoint/2010/main" val="2912156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600000"/>
                                        <p:tgtEl>
                                          <p:spTgt spid="7"/>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8" fill="hold"/>
                                        <p:tgtEl>
                                          <p:spTgt spid="5"/>
                                        </p:tgtEl>
                                      </p:cBhvr>
                                    </p:cmd>
                                  </p:childTnLst>
                                </p:cTn>
                              </p:par>
                            </p:childTnLst>
                          </p:cTn>
                        </p:par>
                      </p:childTnLst>
                    </p:cTn>
                  </p:par>
                </p:childTnLst>
              </p:cTn>
              <p:nextCondLst>
                <p:cond evt="onClick" delay="0">
                  <p:tgtEl>
                    <p:spTgt spid="6"/>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 &amp; priorities activity reflection</a:t>
            </a:r>
            <a:endParaRPr lang="en-US" dirty="0"/>
          </a:p>
        </p:txBody>
      </p:sp>
      <p:sp>
        <p:nvSpPr>
          <p:cNvPr id="3" name="Content Placeholder 2"/>
          <p:cNvSpPr>
            <a:spLocks noGrp="1"/>
          </p:cNvSpPr>
          <p:nvPr>
            <p:ph idx="1"/>
          </p:nvPr>
        </p:nvSpPr>
        <p:spPr>
          <a:xfrm>
            <a:off x="1251678" y="1710467"/>
            <a:ext cx="10178322" cy="4169126"/>
          </a:xfrm>
        </p:spPr>
        <p:txBody>
          <a:bodyPr>
            <a:noAutofit/>
          </a:bodyPr>
          <a:lstStyle/>
          <a:p>
            <a:pPr marL="514350" indent="-514350">
              <a:buAutoNum type="arabicPeriod"/>
            </a:pPr>
            <a:r>
              <a:rPr lang="en-US" sz="3200" dirty="0" smtClean="0"/>
              <a:t> How </a:t>
            </a:r>
            <a:r>
              <a:rPr lang="en-US" sz="3200" dirty="0"/>
              <a:t>did your team decide what tasks they wanted to do?</a:t>
            </a:r>
          </a:p>
          <a:p>
            <a:pPr marL="514350" indent="-514350">
              <a:buAutoNum type="arabicPeriod"/>
            </a:pPr>
            <a:r>
              <a:rPr lang="en-US" sz="3200" dirty="0"/>
              <a:t>Describe how you think it went with the different personalities of your group.</a:t>
            </a:r>
          </a:p>
          <a:p>
            <a:pPr marL="514350" indent="-514350">
              <a:buAutoNum type="arabicPeriod"/>
            </a:pPr>
            <a:r>
              <a:rPr lang="en-US" sz="3200" dirty="0" smtClean="0"/>
              <a:t>What </a:t>
            </a:r>
            <a:r>
              <a:rPr lang="en-US" sz="3200" dirty="0"/>
              <a:t>did your group do well?</a:t>
            </a:r>
          </a:p>
          <a:p>
            <a:pPr marL="514350" indent="-514350">
              <a:buAutoNum type="arabicPeriod"/>
            </a:pPr>
            <a:r>
              <a:rPr lang="en-US" sz="3200" dirty="0"/>
              <a:t>What could your group have done better?</a:t>
            </a:r>
          </a:p>
          <a:p>
            <a:pPr marL="514350" indent="-514350">
              <a:buAutoNum type="arabicPeriod"/>
            </a:pPr>
            <a:r>
              <a:rPr lang="en-US" sz="3200" dirty="0"/>
              <a:t>What lessons did you learn about time management with group projects?</a:t>
            </a:r>
            <a:endParaRPr lang="en-US" sz="3200" dirty="0"/>
          </a:p>
        </p:txBody>
      </p:sp>
    </p:spTree>
    <p:extLst>
      <p:ext uri="{BB962C8B-B14F-4D97-AF65-F5344CB8AC3E}">
        <p14:creationId xmlns:p14="http://schemas.microsoft.com/office/powerpoint/2010/main" val="3561203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 Management</a:t>
            </a:r>
            <a:br>
              <a:rPr lang="en-US" dirty="0" smtClean="0"/>
            </a:br>
            <a:endParaRPr lang="en-US" dirty="0"/>
          </a:p>
        </p:txBody>
      </p:sp>
      <p:sp>
        <p:nvSpPr>
          <p:cNvPr id="3" name="Content Placeholder 2"/>
          <p:cNvSpPr>
            <a:spLocks noGrp="1"/>
          </p:cNvSpPr>
          <p:nvPr>
            <p:ph sz="half" idx="1"/>
          </p:nvPr>
        </p:nvSpPr>
        <p:spPr>
          <a:xfrm>
            <a:off x="980501" y="1128451"/>
            <a:ext cx="10532125" cy="5437602"/>
          </a:xfrm>
        </p:spPr>
        <p:txBody>
          <a:bodyPr>
            <a:normAutofit fontScale="25000" lnSpcReduction="20000"/>
          </a:bodyPr>
          <a:lstStyle/>
          <a:p>
            <a:pPr marL="0" indent="0" algn="ctr">
              <a:buNone/>
            </a:pPr>
            <a:r>
              <a:rPr lang="en-US" sz="11400" dirty="0" smtClean="0">
                <a:solidFill>
                  <a:srgbClr val="00B050"/>
                </a:solidFill>
                <a:latin typeface="+mj-lt"/>
              </a:rPr>
              <a:t>Dos</a:t>
            </a:r>
          </a:p>
          <a:p>
            <a:r>
              <a:rPr lang="en-US" sz="11200" dirty="0" smtClean="0">
                <a:solidFill>
                  <a:schemeClr val="tx1"/>
                </a:solidFill>
              </a:rPr>
              <a:t>Make a to-do list and prioritize </a:t>
            </a:r>
          </a:p>
          <a:p>
            <a:pPr marL="0" indent="0">
              <a:buNone/>
            </a:pPr>
            <a:endParaRPr lang="en-US" sz="11200" dirty="0" smtClean="0">
              <a:solidFill>
                <a:schemeClr val="tx1"/>
              </a:solidFill>
            </a:endParaRPr>
          </a:p>
          <a:p>
            <a:r>
              <a:rPr lang="en-US" sz="11200" dirty="0" smtClean="0">
                <a:solidFill>
                  <a:schemeClr val="tx1"/>
                </a:solidFill>
              </a:rPr>
              <a:t>Keep a calendar/planner/agenda</a:t>
            </a:r>
          </a:p>
          <a:p>
            <a:pPr marL="0" indent="0">
              <a:buNone/>
            </a:pPr>
            <a:r>
              <a:rPr lang="en-US" sz="11200" dirty="0" smtClean="0">
                <a:solidFill>
                  <a:schemeClr val="tx1"/>
                </a:solidFill>
              </a:rPr>
              <a:t> </a:t>
            </a:r>
          </a:p>
          <a:p>
            <a:r>
              <a:rPr lang="en-US" sz="11200" dirty="0" smtClean="0">
                <a:solidFill>
                  <a:schemeClr val="tx1"/>
                </a:solidFill>
              </a:rPr>
              <a:t>Practice a </a:t>
            </a:r>
            <a:r>
              <a:rPr lang="en-US" sz="11200" b="1" dirty="0" smtClean="0">
                <a:solidFill>
                  <a:schemeClr val="tx1"/>
                </a:solidFill>
              </a:rPr>
              <a:t>one-touch policy </a:t>
            </a:r>
            <a:r>
              <a:rPr lang="en-US" sz="11200" dirty="0" smtClean="0">
                <a:solidFill>
                  <a:schemeClr val="tx1"/>
                </a:solidFill>
              </a:rPr>
              <a:t>(put papers &amp; belongings where they belong)</a:t>
            </a:r>
          </a:p>
          <a:p>
            <a:pPr marL="0" indent="0">
              <a:buNone/>
            </a:pPr>
            <a:endParaRPr lang="en-US" sz="11200" dirty="0" smtClean="0">
              <a:solidFill>
                <a:schemeClr val="tx1"/>
              </a:solidFill>
            </a:endParaRPr>
          </a:p>
          <a:p>
            <a:r>
              <a:rPr lang="en-US" sz="11200" dirty="0" smtClean="0">
                <a:solidFill>
                  <a:schemeClr val="tx1"/>
                </a:solidFill>
              </a:rPr>
              <a:t>Ask for help with organization, stress &amp; time management.  </a:t>
            </a:r>
            <a:r>
              <a:rPr lang="en-US" sz="11200" b="1" dirty="0" smtClean="0">
                <a:solidFill>
                  <a:schemeClr val="tx1"/>
                </a:solidFill>
              </a:rPr>
              <a:t>Break </a:t>
            </a:r>
            <a:r>
              <a:rPr lang="en-US" sz="11200" b="1" dirty="0" smtClean="0">
                <a:solidFill>
                  <a:srgbClr val="FF0000"/>
                </a:solidFill>
              </a:rPr>
              <a:t>bad habits </a:t>
            </a:r>
            <a:r>
              <a:rPr lang="en-US" sz="11200" b="1" dirty="0" smtClean="0">
                <a:solidFill>
                  <a:schemeClr val="tx1"/>
                </a:solidFill>
              </a:rPr>
              <a:t>now with </a:t>
            </a:r>
            <a:r>
              <a:rPr lang="en-US" sz="11200" b="1" dirty="0" smtClean="0">
                <a:solidFill>
                  <a:srgbClr val="00B050"/>
                </a:solidFill>
              </a:rPr>
              <a:t>help</a:t>
            </a:r>
            <a:r>
              <a:rPr lang="en-US" sz="11200" b="1" dirty="0" smtClean="0">
                <a:solidFill>
                  <a:schemeClr val="tx1"/>
                </a:solidFill>
              </a:rPr>
              <a:t> and </a:t>
            </a:r>
            <a:r>
              <a:rPr lang="en-US" sz="11200" b="1" dirty="0" smtClean="0">
                <a:solidFill>
                  <a:srgbClr val="00B050"/>
                </a:solidFill>
              </a:rPr>
              <a:t>practice</a:t>
            </a:r>
            <a:r>
              <a:rPr lang="en-US" sz="11200" dirty="0" smtClean="0">
                <a:solidFill>
                  <a:schemeClr val="tx1"/>
                </a:solidFill>
              </a:rPr>
              <a:t>!</a:t>
            </a:r>
          </a:p>
          <a:p>
            <a:pPr marL="0" indent="0">
              <a:buNone/>
            </a:pPr>
            <a:endParaRPr lang="en-US" sz="4000" dirty="0">
              <a:solidFill>
                <a:schemeClr val="tx1"/>
              </a:solidFill>
            </a:endParaRPr>
          </a:p>
          <a:p>
            <a:pPr marL="0" indent="0">
              <a:buNone/>
            </a:pPr>
            <a:endParaRPr lang="en-US" sz="4000" dirty="0" smtClean="0">
              <a:solidFill>
                <a:schemeClr val="tx1"/>
              </a:solidFill>
            </a:endParaRPr>
          </a:p>
          <a:p>
            <a:pPr marL="0" indent="0">
              <a:buNone/>
            </a:pPr>
            <a:r>
              <a:rPr lang="en-US" sz="7200" i="1" dirty="0">
                <a:solidFill>
                  <a:srgbClr val="FF0000"/>
                </a:solidFill>
              </a:rPr>
              <a:t>Source:  Professionalism.  Skills for Workplace Success</a:t>
            </a:r>
          </a:p>
          <a:p>
            <a:pPr marL="0" indent="0">
              <a:buNone/>
            </a:pPr>
            <a:endParaRPr lang="en-US" sz="4000" dirty="0" smtClean="0">
              <a:solidFill>
                <a:schemeClr val="tx1"/>
              </a:solidFill>
            </a:endParaRPr>
          </a:p>
          <a:p>
            <a:endParaRPr lang="en-US" sz="4400" dirty="0">
              <a:solidFill>
                <a:schemeClr val="tx1"/>
              </a:solidFill>
              <a:latin typeface="+mj-lt"/>
            </a:endParaRPr>
          </a:p>
        </p:txBody>
      </p:sp>
    </p:spTree>
    <p:extLst>
      <p:ext uri="{BB962C8B-B14F-4D97-AF65-F5344CB8AC3E}">
        <p14:creationId xmlns:p14="http://schemas.microsoft.com/office/powerpoint/2010/main" val="1781645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Procrastination support</a:t>
            </a:r>
            <a:endParaRPr lang="en-US" dirty="0"/>
          </a:p>
        </p:txBody>
      </p:sp>
      <p:sp>
        <p:nvSpPr>
          <p:cNvPr id="6" name="Content Placeholder 3"/>
          <p:cNvSpPr>
            <a:spLocks noGrp="1"/>
          </p:cNvSpPr>
          <p:nvPr>
            <p:ph sz="half" idx="2"/>
          </p:nvPr>
        </p:nvSpPr>
        <p:spPr>
          <a:xfrm>
            <a:off x="3236205" y="1511449"/>
            <a:ext cx="8628961" cy="4803289"/>
          </a:xfrm>
        </p:spPr>
        <p:txBody>
          <a:bodyPr>
            <a:normAutofit fontScale="77500" lnSpcReduction="20000"/>
          </a:bodyPr>
          <a:lstStyle/>
          <a:p>
            <a:pPr marL="0" indent="0" algn="ctr">
              <a:buNone/>
            </a:pPr>
            <a:r>
              <a:rPr lang="en-US" sz="4400" dirty="0" smtClean="0">
                <a:solidFill>
                  <a:srgbClr val="FF0000"/>
                </a:solidFill>
                <a:latin typeface="+mj-lt"/>
              </a:rPr>
              <a:t>Don’ts</a:t>
            </a:r>
          </a:p>
          <a:p>
            <a:pPr lvl="0">
              <a:buClr>
                <a:srgbClr val="171312"/>
              </a:buClr>
            </a:pPr>
            <a:r>
              <a:rPr lang="en-US" sz="3600" b="1" dirty="0" smtClean="0">
                <a:solidFill>
                  <a:prstClr val="black"/>
                </a:solidFill>
              </a:rPr>
              <a:t>Procrastinate</a:t>
            </a:r>
            <a:r>
              <a:rPr lang="en-US" sz="3600" dirty="0" smtClean="0">
                <a:solidFill>
                  <a:prstClr val="black"/>
                </a:solidFill>
              </a:rPr>
              <a:t> (put off tasks </a:t>
            </a:r>
            <a:r>
              <a:rPr lang="en-US" sz="3600" dirty="0" err="1" smtClean="0">
                <a:solidFill>
                  <a:prstClr val="black"/>
                </a:solidFill>
              </a:rPr>
              <a:t>til</a:t>
            </a:r>
            <a:r>
              <a:rPr lang="en-US" sz="3600" dirty="0" smtClean="0">
                <a:solidFill>
                  <a:prstClr val="black"/>
                </a:solidFill>
              </a:rPr>
              <a:t> a later time) </a:t>
            </a:r>
          </a:p>
          <a:p>
            <a:pPr marL="0" lvl="0" indent="0">
              <a:buClr>
                <a:srgbClr val="171312"/>
              </a:buClr>
              <a:buNone/>
            </a:pPr>
            <a:r>
              <a:rPr lang="en-US" sz="3600" dirty="0" smtClean="0">
                <a:solidFill>
                  <a:srgbClr val="00B050"/>
                </a:solidFill>
              </a:rPr>
              <a:t>Instead </a:t>
            </a:r>
          </a:p>
          <a:p>
            <a:pPr marL="514350" indent="-514350">
              <a:buClr>
                <a:srgbClr val="171312"/>
              </a:buClr>
              <a:buFont typeface="+mj-lt"/>
              <a:buAutoNum type="arabicPeriod"/>
            </a:pPr>
            <a:r>
              <a:rPr lang="en-US" sz="3600" b="1" dirty="0" smtClean="0">
                <a:solidFill>
                  <a:prstClr val="black"/>
                </a:solidFill>
              </a:rPr>
              <a:t> Visualize </a:t>
            </a:r>
            <a:r>
              <a:rPr lang="en-US" sz="3600" dirty="0" smtClean="0">
                <a:solidFill>
                  <a:prstClr val="black"/>
                </a:solidFill>
              </a:rPr>
              <a:t>the completed project for motivation (End Result + Feeling)</a:t>
            </a:r>
            <a:endParaRPr lang="en-US" sz="3600" dirty="0">
              <a:solidFill>
                <a:prstClr val="black"/>
              </a:solidFill>
            </a:endParaRPr>
          </a:p>
          <a:p>
            <a:pPr marL="514350" lvl="0" indent="-514350">
              <a:buClr>
                <a:srgbClr val="171312"/>
              </a:buClr>
              <a:buFont typeface="+mj-lt"/>
              <a:buAutoNum type="arabicPeriod"/>
            </a:pPr>
            <a:r>
              <a:rPr lang="en-US" sz="3600" b="1" dirty="0" smtClean="0">
                <a:solidFill>
                  <a:prstClr val="black"/>
                </a:solidFill>
              </a:rPr>
              <a:t>Make a list </a:t>
            </a:r>
            <a:r>
              <a:rPr lang="en-US" sz="3600" dirty="0" smtClean="0">
                <a:solidFill>
                  <a:prstClr val="black"/>
                </a:solidFill>
              </a:rPr>
              <a:t>of every to-dos</a:t>
            </a:r>
          </a:p>
          <a:p>
            <a:pPr marL="514350" lvl="0" indent="-514350">
              <a:buClr>
                <a:srgbClr val="171312"/>
              </a:buClr>
              <a:buFont typeface="+mj-lt"/>
              <a:buAutoNum type="arabicPeriod"/>
            </a:pPr>
            <a:r>
              <a:rPr lang="en-US" sz="3600" dirty="0" smtClean="0">
                <a:solidFill>
                  <a:prstClr val="black"/>
                </a:solidFill>
              </a:rPr>
              <a:t>Break overwhelming tasks into smaller ones</a:t>
            </a:r>
          </a:p>
          <a:p>
            <a:pPr marL="514350" lvl="0" indent="-514350">
              <a:buClr>
                <a:srgbClr val="171312"/>
              </a:buClr>
              <a:buFont typeface="+mj-lt"/>
              <a:buAutoNum type="arabicPeriod"/>
            </a:pPr>
            <a:r>
              <a:rPr lang="en-US" sz="3600" b="1" dirty="0" smtClean="0">
                <a:solidFill>
                  <a:prstClr val="black"/>
                </a:solidFill>
              </a:rPr>
              <a:t>Create a schedule</a:t>
            </a:r>
          </a:p>
          <a:p>
            <a:pPr marL="514350" lvl="0" indent="-514350">
              <a:buClr>
                <a:srgbClr val="171312"/>
              </a:buClr>
              <a:buFont typeface="+mj-lt"/>
              <a:buAutoNum type="arabicPeriod"/>
            </a:pPr>
            <a:r>
              <a:rPr lang="en-US" sz="3600" dirty="0" smtClean="0">
                <a:solidFill>
                  <a:prstClr val="black"/>
                </a:solidFill>
              </a:rPr>
              <a:t>Plan and </a:t>
            </a:r>
            <a:r>
              <a:rPr lang="en-US" sz="3600" b="1" dirty="0" smtClean="0">
                <a:solidFill>
                  <a:prstClr val="black"/>
                </a:solidFill>
              </a:rPr>
              <a:t>take breaks </a:t>
            </a:r>
            <a:r>
              <a:rPr lang="en-US" sz="3600" dirty="0" smtClean="0">
                <a:solidFill>
                  <a:prstClr val="black"/>
                </a:solidFill>
              </a:rPr>
              <a:t>and </a:t>
            </a:r>
            <a:r>
              <a:rPr lang="en-US" sz="3600" b="1" dirty="0" smtClean="0">
                <a:solidFill>
                  <a:prstClr val="black"/>
                </a:solidFill>
              </a:rPr>
              <a:t>celebrate</a:t>
            </a:r>
            <a:r>
              <a:rPr lang="en-US" sz="3600" dirty="0" smtClean="0">
                <a:solidFill>
                  <a:prstClr val="black"/>
                </a:solidFill>
              </a:rPr>
              <a:t> completing certain steps when you are working on a big project.</a:t>
            </a:r>
            <a:endParaRPr lang="en-US" sz="3600" dirty="0">
              <a:solidFill>
                <a:prstClr val="black"/>
              </a:solidFill>
            </a:endParaRPr>
          </a:p>
          <a:p>
            <a:pPr marL="0" indent="0" algn="ctr">
              <a:buNone/>
            </a:pPr>
            <a:endParaRPr lang="en-US" sz="4400" dirty="0">
              <a:solidFill>
                <a:srgbClr val="FF0000"/>
              </a:solidFill>
              <a:latin typeface="+mj-lt"/>
            </a:endParaRPr>
          </a:p>
        </p:txBody>
      </p:sp>
      <p:pic>
        <p:nvPicPr>
          <p:cNvPr id="7" name="Picture 6"/>
          <p:cNvPicPr>
            <a:picLocks noChangeAspect="1"/>
          </p:cNvPicPr>
          <p:nvPr/>
        </p:nvPicPr>
        <p:blipFill>
          <a:blip r:embed="rId3"/>
          <a:stretch>
            <a:fillRect/>
          </a:stretch>
        </p:blipFill>
        <p:spPr>
          <a:xfrm>
            <a:off x="-1" y="2771544"/>
            <a:ext cx="3114619" cy="2053843"/>
          </a:xfrm>
          <a:prstGeom prst="rect">
            <a:avLst/>
          </a:prstGeom>
        </p:spPr>
      </p:pic>
    </p:spTree>
    <p:extLst>
      <p:ext uri="{BB962C8B-B14F-4D97-AF65-F5344CB8AC3E}">
        <p14:creationId xmlns:p14="http://schemas.microsoft.com/office/powerpoint/2010/main" val="4030320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438</TotalTime>
  <Words>661</Words>
  <Application>Microsoft Office PowerPoint</Application>
  <PresentationFormat>Widescreen</PresentationFormat>
  <Paragraphs>55</Paragraphs>
  <Slides>6</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Gill Sans MT</vt:lpstr>
      <vt:lpstr>Impact</vt:lpstr>
      <vt:lpstr>Wingdings</vt:lpstr>
      <vt:lpstr>Badge</vt:lpstr>
      <vt:lpstr>Manage your time</vt:lpstr>
      <vt:lpstr>Is your life in order?</vt:lpstr>
      <vt:lpstr>Lists &amp; Priorities group activity</vt:lpstr>
      <vt:lpstr>Lists &amp; priorities activity reflection</vt:lpstr>
      <vt:lpstr>Time Management </vt:lpstr>
      <vt:lpstr>Procrastination support</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your time</dc:title>
  <dc:creator>dstjuliana</dc:creator>
  <cp:lastModifiedBy>dstjuliana</cp:lastModifiedBy>
  <cp:revision>14</cp:revision>
  <dcterms:created xsi:type="dcterms:W3CDTF">2018-02-05T16:56:12Z</dcterms:created>
  <dcterms:modified xsi:type="dcterms:W3CDTF">2018-02-06T00:15:04Z</dcterms:modified>
</cp:coreProperties>
</file>