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76" r:id="rId3"/>
    <p:sldId id="257" r:id="rId4"/>
    <p:sldId id="258" r:id="rId5"/>
    <p:sldId id="259" r:id="rId6"/>
    <p:sldId id="263" r:id="rId7"/>
    <p:sldId id="274" r:id="rId8"/>
    <p:sldId id="264" r:id="rId9"/>
    <p:sldId id="273" r:id="rId10"/>
    <p:sldId id="275" r:id="rId11"/>
  </p:sldIdLst>
  <p:sldSz cx="9144000" cy="5143500" type="screen16x9"/>
  <p:notesSz cx="6858000" cy="9144000"/>
  <p:embeddedFontLst>
    <p:embeddedFont>
      <p:font typeface="Rockwell Extra Bold" panose="02060903040505020403" pitchFamily="18" charset="0"/>
      <p:bold r:id="rId13"/>
    </p:embeddedFont>
    <p:embeddedFont>
      <p:font typeface="Lato" panose="020B0604020202020204" charset="0"/>
      <p:regular r:id="rId14"/>
      <p:bold r:id="rId15"/>
      <p:italic r:id="rId16"/>
      <p:boldItalic r:id="rId17"/>
    </p:embeddedFont>
    <p:embeddedFont>
      <p:font typeface="Montserrat" panose="020B060402020202020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Kristen ITC" panose="03050502040202030202" pitchFamily="66"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60"/>
  </p:normalViewPr>
  <p:slideViewPr>
    <p:cSldViewPr snapToGrid="0">
      <p:cViewPr varScale="1">
        <p:scale>
          <a:sx n="76" d="100"/>
          <a:sy n="76" d="100"/>
        </p:scale>
        <p:origin x="9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614464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119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Begin</a:t>
            </a:r>
            <a:r>
              <a:rPr lang="en-US" baseline="0" dirty="0" smtClean="0"/>
              <a:t> with this poignant prompt to establish context for the workshop.  Direct the students to close their eyes.</a:t>
            </a:r>
          </a:p>
          <a:p>
            <a:pPr marL="158750" indent="0">
              <a:buNone/>
            </a:pPr>
            <a:endParaRPr lang="en-US" baseline="0" dirty="0" smtClean="0"/>
          </a:p>
          <a:p>
            <a:pPr marL="158750" indent="0">
              <a:buNone/>
            </a:pPr>
            <a:r>
              <a:rPr lang="en-US" dirty="0" smtClean="0"/>
              <a:t>Close your eyes and imagine that everyone in the room is the same. Exactly the same!  Same hair, eye color, height, weight, gender, race, language.  Everyone dresses the same and sounds the same. </a:t>
            </a:r>
            <a:br>
              <a:rPr lang="en-US" dirty="0" smtClean="0"/>
            </a:br>
            <a:r>
              <a:rPr lang="en-US" dirty="0" smtClean="0"/>
              <a:t/>
            </a:r>
            <a:br>
              <a:rPr lang="en-US" dirty="0" smtClean="0"/>
            </a:br>
            <a:r>
              <a:rPr lang="en-US" dirty="0" smtClean="0"/>
              <a:t>Now open your eyes, look to your left and your right. </a:t>
            </a:r>
            <a:br>
              <a:rPr lang="en-US" dirty="0" smtClean="0"/>
            </a:br>
            <a:r>
              <a:rPr lang="en-US" dirty="0" smtClean="0"/>
              <a:t/>
            </a:r>
            <a:br>
              <a:rPr lang="en-US" dirty="0" smtClean="0"/>
            </a:br>
            <a:r>
              <a:rPr lang="en-US" dirty="0" smtClean="0"/>
              <a:t>What do you see?</a:t>
            </a:r>
          </a:p>
          <a:p>
            <a:pPr marL="158750" indent="0">
              <a:buNone/>
            </a:pPr>
            <a:endParaRPr lang="en-US" dirty="0" smtClean="0"/>
          </a:p>
          <a:p>
            <a:pPr marL="158750" indent="0">
              <a:buNone/>
            </a:pPr>
            <a:r>
              <a:rPr lang="en-US" dirty="0" smtClean="0"/>
              <a:t>Have students complete the survey and reflect on ways that they are unique.</a:t>
            </a:r>
            <a:endParaRPr lang="en-US" dirty="0"/>
          </a:p>
        </p:txBody>
      </p:sp>
    </p:spTree>
    <p:extLst>
      <p:ext uri="{BB962C8B-B14F-4D97-AF65-F5344CB8AC3E}">
        <p14:creationId xmlns:p14="http://schemas.microsoft.com/office/powerpoint/2010/main" val="171061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799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People’s race and biology</a:t>
            </a:r>
            <a:r>
              <a:rPr lang="en-US" baseline="0" dirty="0" smtClean="0"/>
              <a:t> are one aspect of diversity (affect gender, body size, skin, hair and eye color.  However, CMS students and people at work are different in a lot of ways:</a:t>
            </a:r>
          </a:p>
          <a:p>
            <a:pPr marL="0" lvl="0" indent="0">
              <a:spcBef>
                <a:spcPts val="0"/>
              </a:spcBef>
              <a:spcAft>
                <a:spcPts val="0"/>
              </a:spcAft>
              <a:buNone/>
            </a:pPr>
            <a:endParaRPr lang="en-US" baseline="0" dirty="0" smtClean="0"/>
          </a:p>
          <a:p>
            <a:pPr marL="0" lvl="0" indent="0">
              <a:spcBef>
                <a:spcPts val="0"/>
              </a:spcBef>
              <a:spcAft>
                <a:spcPts val="0"/>
              </a:spcAft>
              <a:buNone/>
            </a:pPr>
            <a:r>
              <a:rPr lang="en-US" baseline="0" dirty="0" smtClean="0"/>
              <a:t>Ethnicity &amp; Culture: customs, language, sense of identity</a:t>
            </a:r>
          </a:p>
          <a:p>
            <a:pPr marL="0" lvl="0" indent="0">
              <a:spcBef>
                <a:spcPts val="0"/>
              </a:spcBef>
              <a:spcAft>
                <a:spcPts val="0"/>
              </a:spcAft>
              <a:buNone/>
            </a:pPr>
            <a:r>
              <a:rPr lang="en-US" baseline="0" dirty="0" smtClean="0"/>
              <a:t>Family Life:  Family Size, birth order, values, traditions, social class</a:t>
            </a:r>
          </a:p>
          <a:p>
            <a:pPr marL="0" lvl="0" indent="0">
              <a:spcBef>
                <a:spcPts val="0"/>
              </a:spcBef>
              <a:spcAft>
                <a:spcPts val="0"/>
              </a:spcAft>
              <a:buNone/>
            </a:pPr>
            <a:r>
              <a:rPr lang="en-US" baseline="0" dirty="0" smtClean="0"/>
              <a:t>Beliefs: Religion or philosophy of life</a:t>
            </a:r>
          </a:p>
          <a:p>
            <a:pPr marL="0" lvl="0" indent="0">
              <a:spcBef>
                <a:spcPts val="0"/>
              </a:spcBef>
              <a:spcAft>
                <a:spcPts val="0"/>
              </a:spcAft>
              <a:buNone/>
            </a:pPr>
            <a:r>
              <a:rPr lang="en-US" baseline="0" dirty="0" smtClean="0"/>
              <a:t>Geography: How one feels about being from a certain neighborhood, city or region</a:t>
            </a:r>
          </a:p>
          <a:p>
            <a:pPr marL="0" lvl="0" indent="0">
              <a:spcBef>
                <a:spcPts val="0"/>
              </a:spcBef>
              <a:spcAft>
                <a:spcPts val="0"/>
              </a:spcAft>
              <a:buNone/>
            </a:pPr>
            <a:r>
              <a:rPr lang="en-US" baseline="0" dirty="0" smtClean="0"/>
              <a:t>Experiences: School, work, travel, recreation, with other people</a:t>
            </a:r>
          </a:p>
          <a:p>
            <a:pPr marL="0" lvl="0" indent="0">
              <a:spcBef>
                <a:spcPts val="0"/>
              </a:spcBef>
              <a:spcAft>
                <a:spcPts val="0"/>
              </a:spcAft>
              <a:buNone/>
            </a:pPr>
            <a:endParaRPr dirty="0"/>
          </a:p>
        </p:txBody>
      </p:sp>
    </p:spTree>
    <p:extLst>
      <p:ext uri="{BB962C8B-B14F-4D97-AF65-F5344CB8AC3E}">
        <p14:creationId xmlns:p14="http://schemas.microsoft.com/office/powerpoint/2010/main" val="323047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7252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982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Share</a:t>
            </a:r>
            <a:r>
              <a:rPr lang="en-US" baseline="0" dirty="0" smtClean="0"/>
              <a:t> any workplace D&amp; I experiences: experience working on a diverse team, rituals/ways your team unites, ways your company has designed polices, hiring practices and/or customer experiences to be more inclusive, etc.</a:t>
            </a:r>
          </a:p>
          <a:p>
            <a:pPr marL="158750" indent="0">
              <a:buNone/>
            </a:pPr>
            <a:endParaRPr lang="en-US" baseline="0" dirty="0" smtClean="0"/>
          </a:p>
          <a:p>
            <a:pPr marL="158750" indent="0">
              <a:buNone/>
            </a:pPr>
            <a:r>
              <a:rPr lang="en-US" baseline="0" dirty="0" smtClean="0"/>
              <a:t>You could also point out inclusiveness is expected by companies because doing otherwise is not only  offensive, but also can violate people’s civil rights and be construed as harassment or workplace discrimination.  Companies want</a:t>
            </a:r>
            <a:endParaRPr lang="en-US" dirty="0"/>
          </a:p>
        </p:txBody>
      </p:sp>
    </p:spTree>
    <p:extLst>
      <p:ext uri="{BB962C8B-B14F-4D97-AF65-F5344CB8AC3E}">
        <p14:creationId xmlns:p14="http://schemas.microsoft.com/office/powerpoint/2010/main" val="409390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9311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Let’s celebrate people’s uniqueness</a:t>
            </a:r>
            <a:r>
              <a:rPr lang="en-US" baseline="0" dirty="0" smtClean="0"/>
              <a:t> and make some new connections.</a:t>
            </a:r>
            <a:endParaRPr lang="en-US" dirty="0"/>
          </a:p>
        </p:txBody>
      </p:sp>
    </p:spTree>
    <p:extLst>
      <p:ext uri="{BB962C8B-B14F-4D97-AF65-F5344CB8AC3E}">
        <p14:creationId xmlns:p14="http://schemas.microsoft.com/office/powerpoint/2010/main" val="228898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GB" sz="1000">
                <a:solidFill>
                  <a:schemeClr val="lt1"/>
                </a:solidFill>
                <a:latin typeface="Lato"/>
                <a:ea typeface="Lato"/>
                <a:cs typeface="Lato"/>
                <a:sym typeface="Lato"/>
              </a:rPr>
              <a:t>‹#›</a:t>
            </a:fld>
            <a:endParaRPr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1066800" y="587800"/>
            <a:ext cx="7708900" cy="234407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6000" b="1" dirty="0" smtClean="0">
                <a:latin typeface="Rockwell Extra Bold" panose="02060903040505020403" pitchFamily="18" charset="0"/>
              </a:rPr>
              <a:t>Have a Hand in Inclusion</a:t>
            </a:r>
            <a:r>
              <a:rPr lang="en-GB" b="1" dirty="0" smtClean="0">
                <a:latin typeface="Rockwell Extra Bold" panose="02060903040505020403" pitchFamily="18" charset="0"/>
              </a:rPr>
              <a:t/>
            </a:r>
            <a:br>
              <a:rPr lang="en-GB" b="1" dirty="0" smtClean="0">
                <a:latin typeface="Rockwell Extra Bold" panose="02060903040505020403" pitchFamily="18" charset="0"/>
              </a:rPr>
            </a:br>
            <a:r>
              <a:rPr lang="en-GB" b="1" dirty="0">
                <a:latin typeface="Rockwell Extra Bold" panose="02060903040505020403" pitchFamily="18" charset="0"/>
              </a:rPr>
              <a:t/>
            </a:r>
            <a:br>
              <a:rPr lang="en-GB" b="1" dirty="0">
                <a:latin typeface="Rockwell Extra Bold" panose="02060903040505020403" pitchFamily="18" charset="0"/>
              </a:rPr>
            </a:br>
            <a:r>
              <a:rPr lang="en-GB" b="1" dirty="0" smtClean="0">
                <a:latin typeface="Kristen ITC" panose="03050502040202030202" pitchFamily="66" charset="0"/>
              </a:rPr>
              <a:t>Diversity &amp; Inclusion</a:t>
            </a:r>
            <a:br>
              <a:rPr lang="en-GB" b="1" dirty="0" smtClean="0">
                <a:latin typeface="Kristen ITC" panose="03050502040202030202" pitchFamily="66" charset="0"/>
              </a:rPr>
            </a:br>
            <a:r>
              <a:rPr lang="en-GB" sz="3200" b="1" dirty="0" smtClean="0">
                <a:latin typeface="+mj-lt"/>
              </a:rPr>
              <a:t>CMS Skills to Pay the Bills </a:t>
            </a:r>
            <a:br>
              <a:rPr lang="en-GB" sz="3200" b="1" dirty="0" smtClean="0">
                <a:latin typeface="+mj-lt"/>
              </a:rPr>
            </a:br>
            <a:r>
              <a:rPr lang="en-GB" sz="3200" b="1" dirty="0" smtClean="0">
                <a:latin typeface="+mj-lt"/>
              </a:rPr>
              <a:t>Workshop 2018</a:t>
            </a:r>
            <a:endParaRPr sz="3200" b="1" dirty="0">
              <a:latin typeface="+mj-lt"/>
            </a:endParaRPr>
          </a:p>
        </p:txBody>
      </p:sp>
      <p:grpSp>
        <p:nvGrpSpPr>
          <p:cNvPr id="3" name="Group 2"/>
          <p:cNvGrpSpPr/>
          <p:nvPr/>
        </p:nvGrpSpPr>
        <p:grpSpPr>
          <a:xfrm>
            <a:off x="6714206" y="3863340"/>
            <a:ext cx="2429794" cy="1280160"/>
            <a:chOff x="51991" y="5469513"/>
            <a:chExt cx="1280160" cy="1280160"/>
          </a:xfrm>
        </p:grpSpPr>
        <p:sp>
          <p:nvSpPr>
            <p:cNvPr id="4" name="Oval 3"/>
            <p:cNvSpPr/>
            <p:nvPr/>
          </p:nvSpPr>
          <p:spPr>
            <a:xfrm>
              <a:off x="51991" y="5469513"/>
              <a:ext cx="1280160" cy="12801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iversity and Inclusion_FIN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1" y="5528645"/>
              <a:ext cx="1280160" cy="106213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1000"/>
                                        <p:tgtEl>
                                          <p:spTgt spid="134"/>
                                        </p:tgtEl>
                                        <p:attrNameLst>
                                          <p:attrName>ppt_w</p:attrName>
                                        </p:attrNameLst>
                                      </p:cBhvr>
                                      <p:tavLst>
                                        <p:tav tm="0">
                                          <p:val>
                                            <p:strVal val="0"/>
                                          </p:val>
                                        </p:tav>
                                        <p:tav tm="100000">
                                          <p:val>
                                            <p:strVal val="#ppt_w"/>
                                          </p:val>
                                        </p:tav>
                                      </p:tavLst>
                                    </p:anim>
                                    <p:anim calcmode="lin" valueType="num">
                                      <p:cBhvr additive="base">
                                        <p:cTn id="8" dur="1000"/>
                                        <p:tgtEl>
                                          <p:spTgt spid="1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250" y="104775"/>
            <a:ext cx="4587000" cy="3521100"/>
          </a:xfrm>
        </p:spPr>
        <p:txBody>
          <a:bodyPr/>
          <a:lstStyle/>
          <a:p>
            <a:r>
              <a:rPr lang="en-US" b="1" dirty="0" smtClean="0"/>
              <a:t>Activity Time</a:t>
            </a:r>
            <a:br>
              <a:rPr lang="en-US" b="1" dirty="0" smtClean="0"/>
            </a:br>
            <a:r>
              <a:rPr lang="en-US" b="1" dirty="0"/>
              <a:t/>
            </a:r>
            <a:br>
              <a:rPr lang="en-US" b="1" dirty="0"/>
            </a:br>
            <a:r>
              <a:rPr lang="en-US" b="1" dirty="0" smtClean="0"/>
              <a:t/>
            </a:r>
            <a:br>
              <a:rPr lang="en-US" b="1" dirty="0" smtClean="0"/>
            </a:br>
            <a:endParaRPr lang="en-US" b="1" dirty="0"/>
          </a:p>
        </p:txBody>
      </p:sp>
      <p:pic>
        <p:nvPicPr>
          <p:cNvPr id="2" name="Picture 1"/>
          <p:cNvPicPr>
            <a:picLocks noChangeAspect="1"/>
          </p:cNvPicPr>
          <p:nvPr/>
        </p:nvPicPr>
        <p:blipFill>
          <a:blip r:embed="rId3"/>
          <a:stretch>
            <a:fillRect/>
          </a:stretch>
        </p:blipFill>
        <p:spPr>
          <a:xfrm>
            <a:off x="4064000" y="598487"/>
            <a:ext cx="5220350" cy="3550606"/>
          </a:xfrm>
          <a:prstGeom prst="rect">
            <a:avLst/>
          </a:prstGeom>
        </p:spPr>
      </p:pic>
      <p:pic>
        <p:nvPicPr>
          <p:cNvPr id="3" name="Picture 2"/>
          <p:cNvPicPr>
            <a:picLocks noChangeAspect="1"/>
          </p:cNvPicPr>
          <p:nvPr/>
        </p:nvPicPr>
        <p:blipFill>
          <a:blip r:embed="rId4"/>
          <a:stretch>
            <a:fillRect/>
          </a:stretch>
        </p:blipFill>
        <p:spPr>
          <a:xfrm>
            <a:off x="872625" y="1744359"/>
            <a:ext cx="2143125" cy="2143125"/>
          </a:xfrm>
          <a:prstGeom prst="rect">
            <a:avLst/>
          </a:prstGeom>
        </p:spPr>
      </p:pic>
    </p:spTree>
    <p:extLst>
      <p:ext uri="{BB962C8B-B14F-4D97-AF65-F5344CB8AC3E}">
        <p14:creationId xmlns:p14="http://schemas.microsoft.com/office/powerpoint/2010/main" val="192782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850" y="2053000"/>
            <a:ext cx="7456550" cy="1148700"/>
          </a:xfrm>
        </p:spPr>
        <p:txBody>
          <a:bodyPr/>
          <a:lstStyle/>
          <a:p>
            <a:pPr>
              <a:lnSpc>
                <a:spcPct val="90000"/>
              </a:lnSpc>
            </a:pPr>
            <a:r>
              <a:rPr lang="en-US" altLang="en-US" b="1" dirty="0"/>
              <a:t/>
            </a:r>
            <a:br>
              <a:rPr lang="en-US" altLang="en-US" b="1" dirty="0"/>
            </a:br>
            <a:endParaRPr lang="en-US" dirty="0"/>
          </a:p>
        </p:txBody>
      </p:sp>
      <p:pic>
        <p:nvPicPr>
          <p:cNvPr id="3" name="Picture 2"/>
          <p:cNvPicPr>
            <a:picLocks noChangeAspect="1"/>
          </p:cNvPicPr>
          <p:nvPr/>
        </p:nvPicPr>
        <p:blipFill>
          <a:blip r:embed="rId3"/>
          <a:stretch>
            <a:fillRect/>
          </a:stretch>
        </p:blipFill>
        <p:spPr>
          <a:xfrm>
            <a:off x="1570038" y="504898"/>
            <a:ext cx="4894262" cy="1333500"/>
          </a:xfrm>
          <a:prstGeom prst="rect">
            <a:avLst/>
          </a:prstGeom>
        </p:spPr>
      </p:pic>
      <p:pic>
        <p:nvPicPr>
          <p:cNvPr id="4" name="Picture 3"/>
          <p:cNvPicPr>
            <a:picLocks noChangeAspect="1"/>
          </p:cNvPicPr>
          <p:nvPr/>
        </p:nvPicPr>
        <p:blipFill rotWithShape="1">
          <a:blip r:embed="rId4"/>
          <a:srcRect b="35239"/>
          <a:stretch/>
        </p:blipFill>
        <p:spPr>
          <a:xfrm>
            <a:off x="1778001" y="1419130"/>
            <a:ext cx="4686299" cy="3330672"/>
          </a:xfrm>
          <a:prstGeom prst="rect">
            <a:avLst/>
          </a:prstGeom>
        </p:spPr>
      </p:pic>
    </p:spTree>
    <p:extLst>
      <p:ext uri="{BB962C8B-B14F-4D97-AF65-F5344CB8AC3E}">
        <p14:creationId xmlns:p14="http://schemas.microsoft.com/office/powerpoint/2010/main" val="402713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800" dirty="0"/>
              <a:t>Agenda</a:t>
            </a:r>
            <a:endParaRPr sz="2800" dirty="0"/>
          </a:p>
        </p:txBody>
      </p:sp>
      <p:sp>
        <p:nvSpPr>
          <p:cNvPr id="140" name="Shape 140"/>
          <p:cNvSpPr txBox="1">
            <a:spLocks noGrp="1"/>
          </p:cNvSpPr>
          <p:nvPr>
            <p:ph type="body" idx="1"/>
          </p:nvPr>
        </p:nvSpPr>
        <p:spPr>
          <a:xfrm>
            <a:off x="1297500" y="1196134"/>
            <a:ext cx="7038900" cy="2911200"/>
          </a:xfrm>
          <a:prstGeom prst="rect">
            <a:avLst/>
          </a:prstGeom>
        </p:spPr>
        <p:txBody>
          <a:bodyPr spcFirstLastPara="1" wrap="square" lIns="91425" tIns="91425" rIns="91425" bIns="91425" anchor="t" anchorCtr="0">
            <a:noAutofit/>
          </a:bodyPr>
          <a:lstStyle/>
          <a:p>
            <a:pPr lvl="0" indent="-457200">
              <a:spcBef>
                <a:spcPts val="0"/>
              </a:spcBef>
              <a:spcAft>
                <a:spcPts val="0"/>
              </a:spcAft>
              <a:buFont typeface="+mj-lt"/>
              <a:buAutoNum type="arabicPeriod"/>
            </a:pPr>
            <a:r>
              <a:rPr lang="en-GB" sz="2400" dirty="0"/>
              <a:t>What is Diversity and Inclusion</a:t>
            </a:r>
            <a:endParaRPr sz="2400" dirty="0"/>
          </a:p>
          <a:p>
            <a:pPr lvl="0" indent="-457200">
              <a:spcBef>
                <a:spcPts val="1600"/>
              </a:spcBef>
              <a:spcAft>
                <a:spcPts val="0"/>
              </a:spcAft>
              <a:buFont typeface="+mj-lt"/>
              <a:buAutoNum type="arabicPeriod"/>
            </a:pPr>
            <a:r>
              <a:rPr lang="en-GB" sz="2400" dirty="0"/>
              <a:t>Benefit of Diversity and </a:t>
            </a:r>
            <a:r>
              <a:rPr lang="en-GB" sz="2400" dirty="0" smtClean="0"/>
              <a:t>Inclusion</a:t>
            </a:r>
          </a:p>
          <a:p>
            <a:pPr lvl="0" indent="-457200">
              <a:spcBef>
                <a:spcPts val="1600"/>
              </a:spcBef>
              <a:spcAft>
                <a:spcPts val="0"/>
              </a:spcAft>
              <a:buFont typeface="+mj-lt"/>
              <a:buAutoNum type="arabicPeriod"/>
            </a:pPr>
            <a:r>
              <a:rPr lang="en-GB" sz="2400" dirty="0" smtClean="0"/>
              <a:t>Strategies and practice with including and connecting with others</a:t>
            </a:r>
            <a:endParaRPr sz="2400" dirty="0"/>
          </a:p>
          <a:p>
            <a:pPr marL="0" lvl="0" indent="0">
              <a:spcBef>
                <a:spcPts val="1600"/>
              </a:spcBef>
              <a:spcAft>
                <a:spcPts val="0"/>
              </a:spcAft>
              <a:buNone/>
            </a:pPr>
            <a:endParaRPr sz="2400" dirty="0"/>
          </a:p>
          <a:p>
            <a:pPr marL="0" lvl="0" indent="0">
              <a:spcBef>
                <a:spcPts val="1600"/>
              </a:spcBef>
              <a:spcAft>
                <a:spcPts val="1600"/>
              </a:spcAft>
              <a:buNone/>
            </a:pPr>
            <a:endParaRPr sz="2400" dirty="0"/>
          </a:p>
        </p:txBody>
      </p:sp>
      <p:pic>
        <p:nvPicPr>
          <p:cNvPr id="3" name="Picture 2"/>
          <p:cNvPicPr>
            <a:picLocks noChangeAspect="1"/>
          </p:cNvPicPr>
          <p:nvPr/>
        </p:nvPicPr>
        <p:blipFill>
          <a:blip r:embed="rId3"/>
          <a:stretch>
            <a:fillRect/>
          </a:stretch>
        </p:blipFill>
        <p:spPr>
          <a:xfrm>
            <a:off x="2730500" y="3589252"/>
            <a:ext cx="4000500" cy="15542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271863" y="787503"/>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800" b="1" dirty="0" smtClean="0"/>
              <a:t>Diversity Means</a:t>
            </a:r>
            <a:endParaRPr sz="2800" b="1" dirty="0"/>
          </a:p>
        </p:txBody>
      </p:sp>
      <p:sp>
        <p:nvSpPr>
          <p:cNvPr id="146" name="Shape 146"/>
          <p:cNvSpPr txBox="1">
            <a:spLocks noGrp="1"/>
          </p:cNvSpPr>
          <p:nvPr>
            <p:ph type="body" idx="1"/>
          </p:nvPr>
        </p:nvSpPr>
        <p:spPr>
          <a:xfrm>
            <a:off x="333286" y="1701603"/>
            <a:ext cx="5776569"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GB" sz="2400" b="1" dirty="0" smtClean="0">
                <a:solidFill>
                  <a:srgbClr val="00B050"/>
                </a:solidFill>
                <a:sym typeface="Roboto"/>
              </a:rPr>
              <a:t>Each </a:t>
            </a:r>
            <a:r>
              <a:rPr lang="en-GB" sz="2400" b="1" dirty="0">
                <a:solidFill>
                  <a:srgbClr val="00B050"/>
                </a:solidFill>
                <a:sym typeface="Roboto"/>
              </a:rPr>
              <a:t>individual is </a:t>
            </a:r>
            <a:r>
              <a:rPr lang="en-GB" sz="4400" b="1" dirty="0" smtClean="0">
                <a:solidFill>
                  <a:srgbClr val="00B050"/>
                </a:solidFill>
                <a:sym typeface="Roboto"/>
              </a:rPr>
              <a:t>unique</a:t>
            </a:r>
          </a:p>
          <a:p>
            <a:pPr marL="0" lvl="0" indent="0">
              <a:spcBef>
                <a:spcPts val="0"/>
              </a:spcBef>
              <a:spcAft>
                <a:spcPts val="1600"/>
              </a:spcAft>
              <a:buNone/>
            </a:pPr>
            <a:r>
              <a:rPr lang="en-GB" sz="2400" dirty="0" smtClean="0">
                <a:sym typeface="Roboto"/>
              </a:rPr>
              <a:t>More than just race and culture</a:t>
            </a:r>
          </a:p>
        </p:txBody>
      </p:sp>
      <p:pic>
        <p:nvPicPr>
          <p:cNvPr id="4" name="Picture 3"/>
          <p:cNvPicPr>
            <a:picLocks noChangeAspect="1"/>
          </p:cNvPicPr>
          <p:nvPr/>
        </p:nvPicPr>
        <p:blipFill rotWithShape="1">
          <a:blip r:embed="rId3"/>
          <a:srcRect t="52569"/>
          <a:stretch/>
        </p:blipFill>
        <p:spPr>
          <a:xfrm>
            <a:off x="4332718" y="591494"/>
            <a:ext cx="4623275" cy="2220217"/>
          </a:xfrm>
          <a:prstGeom prst="rect">
            <a:avLst/>
          </a:prstGeom>
        </p:spPr>
      </p:pic>
      <p:sp>
        <p:nvSpPr>
          <p:cNvPr id="2" name="TextBox 1"/>
          <p:cNvSpPr txBox="1"/>
          <p:nvPr/>
        </p:nvSpPr>
        <p:spPr>
          <a:xfrm>
            <a:off x="264920" y="3589233"/>
            <a:ext cx="8622707" cy="830997"/>
          </a:xfrm>
          <a:prstGeom prst="rect">
            <a:avLst/>
          </a:prstGeom>
          <a:noFill/>
        </p:spPr>
        <p:txBody>
          <a:bodyPr wrap="square" rtlCol="0">
            <a:spAutoFit/>
          </a:bodyPr>
          <a:lstStyle/>
          <a:p>
            <a:r>
              <a:rPr lang="en-US" sz="2400" dirty="0" smtClean="0">
                <a:solidFill>
                  <a:srgbClr val="FFFF00"/>
                </a:solidFill>
              </a:rPr>
              <a:t>Gender, learning styles </a:t>
            </a:r>
            <a:r>
              <a:rPr lang="en-US" sz="2400" dirty="0">
                <a:solidFill>
                  <a:srgbClr val="FFFF00"/>
                </a:solidFill>
              </a:rPr>
              <a:t>economic status, age, </a:t>
            </a:r>
            <a:endParaRPr lang="en-US" sz="2400" dirty="0" smtClean="0">
              <a:solidFill>
                <a:srgbClr val="FFFF00"/>
              </a:solidFill>
            </a:endParaRPr>
          </a:p>
          <a:p>
            <a:r>
              <a:rPr lang="en-US" sz="2400" dirty="0" smtClean="0">
                <a:solidFill>
                  <a:srgbClr val="FFFF00"/>
                </a:solidFill>
              </a:rPr>
              <a:t>physical </a:t>
            </a:r>
            <a:r>
              <a:rPr lang="en-US" sz="2400" dirty="0">
                <a:solidFill>
                  <a:srgbClr val="FFFF00"/>
                </a:solidFill>
              </a:rPr>
              <a:t>abilities, religious beliefs, political </a:t>
            </a:r>
            <a:r>
              <a:rPr lang="en-US" sz="2400" dirty="0" smtClean="0">
                <a:solidFill>
                  <a:srgbClr val="FFFF00"/>
                </a:solidFill>
              </a:rPr>
              <a:t>beliefs</a:t>
            </a:r>
            <a:r>
              <a:rPr lang="en-US" sz="2400" dirty="0">
                <a:solidFill>
                  <a:srgbClr val="FFFF00"/>
                </a:solidFill>
              </a:rPr>
              <a:t> </a:t>
            </a:r>
            <a:r>
              <a:rPr lang="en-US" sz="2400" dirty="0" smtClean="0">
                <a:solidFill>
                  <a:srgbClr val="FFFF00"/>
                </a:solidFill>
              </a:rPr>
              <a:t>&amp;  more!</a:t>
            </a:r>
            <a:endParaRPr lang="en-US" sz="2400"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800" dirty="0"/>
              <a:t>What is Inclusion </a:t>
            </a:r>
            <a:endParaRPr sz="2800" dirty="0"/>
          </a:p>
        </p:txBody>
      </p:sp>
      <p:sp>
        <p:nvSpPr>
          <p:cNvPr id="152" name="Shape 152"/>
          <p:cNvSpPr txBox="1">
            <a:spLocks noGrp="1"/>
          </p:cNvSpPr>
          <p:nvPr>
            <p:ph type="body" idx="1"/>
          </p:nvPr>
        </p:nvSpPr>
        <p:spPr>
          <a:xfrm>
            <a:off x="1" y="1939895"/>
            <a:ext cx="8955992" cy="1993646"/>
          </a:xfrm>
          <a:prstGeom prst="rect">
            <a:avLst/>
          </a:prstGeom>
        </p:spPr>
        <p:txBody>
          <a:bodyPr spcFirstLastPara="1" wrap="square" lIns="91425" tIns="91425" rIns="91425" bIns="91425" anchor="t" anchorCtr="0">
            <a:noAutofit/>
          </a:bodyPr>
          <a:lstStyle/>
          <a:p>
            <a:pPr marL="146050" indent="0">
              <a:buNone/>
            </a:pPr>
            <a:r>
              <a:rPr lang="en-US" sz="2400" b="1" dirty="0"/>
              <a:t>Inclusion</a:t>
            </a:r>
            <a:r>
              <a:rPr lang="en-US" sz="2400" dirty="0"/>
              <a:t> is about promoting an environment where every individual is valued.</a:t>
            </a:r>
          </a:p>
          <a:p>
            <a:pPr marL="146050" indent="0">
              <a:buNone/>
            </a:pPr>
            <a:endParaRPr lang="en-US" sz="1400" dirty="0" smtClean="0"/>
          </a:p>
          <a:p>
            <a:pPr marL="146050" indent="0">
              <a:buNone/>
            </a:pPr>
            <a:r>
              <a:rPr lang="en-US" sz="2400" dirty="0" smtClean="0"/>
              <a:t>As </a:t>
            </a:r>
            <a:r>
              <a:rPr lang="en-US" sz="2400" dirty="0"/>
              <a:t>individuals, we bring our differences into the </a:t>
            </a:r>
            <a:r>
              <a:rPr lang="en-US" sz="2400" dirty="0" smtClean="0"/>
              <a:t>school and the workplace. </a:t>
            </a:r>
            <a:endParaRPr lang="en-US" sz="2400" dirty="0"/>
          </a:p>
          <a:p>
            <a:pPr marL="146050" indent="0">
              <a:buNone/>
            </a:pPr>
            <a:endParaRPr lang="en-US" sz="1400" dirty="0" smtClean="0"/>
          </a:p>
        </p:txBody>
      </p:sp>
      <p:pic>
        <p:nvPicPr>
          <p:cNvPr id="2" name="Picture 1"/>
          <p:cNvPicPr>
            <a:picLocks noChangeAspect="1"/>
          </p:cNvPicPr>
          <p:nvPr/>
        </p:nvPicPr>
        <p:blipFill>
          <a:blip r:embed="rId3"/>
          <a:stretch>
            <a:fillRect/>
          </a:stretch>
        </p:blipFill>
        <p:spPr>
          <a:xfrm>
            <a:off x="0" y="-603325"/>
            <a:ext cx="8547311" cy="2908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000"/>
                                        <p:tgtEl>
                                          <p:spTgt spid="15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2">
                                            <p:txEl>
                                              <p:pRg st="0" end="0"/>
                                            </p:txEl>
                                          </p:spTgt>
                                        </p:tgtEl>
                                        <p:attrNameLst>
                                          <p:attrName>style.visibility</p:attrName>
                                        </p:attrNameLst>
                                      </p:cBhvr>
                                      <p:to>
                                        <p:strVal val="visible"/>
                                      </p:to>
                                    </p:set>
                                    <p:anim calcmode="lin" valueType="num">
                                      <p:cBhvr additive="base">
                                        <p:cTn id="12" dur="1000"/>
                                        <p:tgtEl>
                                          <p:spTgt spid="152">
                                            <p:txEl>
                                              <p:pRg st="0" end="0"/>
                                            </p:txEl>
                                          </p:spTgt>
                                        </p:tgtEl>
                                        <p:attrNameLst>
                                          <p:attrName>ppt_w</p:attrName>
                                        </p:attrNameLst>
                                      </p:cBhvr>
                                      <p:tavLst>
                                        <p:tav tm="0">
                                          <p:val>
                                            <p:strVal val="0"/>
                                          </p:val>
                                        </p:tav>
                                        <p:tav tm="100000">
                                          <p:val>
                                            <p:strVal val="#ppt_w"/>
                                          </p:val>
                                        </p:tav>
                                      </p:tavLst>
                                    </p:anim>
                                    <p:anim calcmode="lin" valueType="num">
                                      <p:cBhvr additive="base">
                                        <p:cTn id="13" dur="1000"/>
                                        <p:tgtEl>
                                          <p:spTgt spid="15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52">
                                            <p:txEl>
                                              <p:pRg st="2" end="2"/>
                                            </p:txEl>
                                          </p:spTgt>
                                        </p:tgtEl>
                                        <p:attrNameLst>
                                          <p:attrName>style.visibility</p:attrName>
                                        </p:attrNameLst>
                                      </p:cBhvr>
                                      <p:to>
                                        <p:strVal val="visible"/>
                                      </p:to>
                                    </p:set>
                                    <p:anim calcmode="lin" valueType="num">
                                      <p:cBhvr additive="base">
                                        <p:cTn id="18" dur="1000"/>
                                        <p:tgtEl>
                                          <p:spTgt spid="152">
                                            <p:txEl>
                                              <p:pRg st="2" end="2"/>
                                            </p:txEl>
                                          </p:spTgt>
                                        </p:tgtEl>
                                        <p:attrNameLst>
                                          <p:attrName>ppt_w</p:attrName>
                                        </p:attrNameLst>
                                      </p:cBhvr>
                                      <p:tavLst>
                                        <p:tav tm="0">
                                          <p:val>
                                            <p:strVal val="0"/>
                                          </p:val>
                                        </p:tav>
                                        <p:tav tm="100000">
                                          <p:val>
                                            <p:strVal val="#ppt_w"/>
                                          </p:val>
                                        </p:tav>
                                      </p:tavLst>
                                    </p:anim>
                                    <p:anim calcmode="lin" valueType="num">
                                      <p:cBhvr additive="base">
                                        <p:cTn id="19" dur="1000"/>
                                        <p:tgtEl>
                                          <p:spTgt spid="15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Dimension of Diversity</a:t>
            </a:r>
          </a:p>
        </p:txBody>
      </p:sp>
      <p:pic>
        <p:nvPicPr>
          <p:cNvPr id="8" name="Picture 7"/>
          <p:cNvPicPr>
            <a:picLocks noChangeAspect="1"/>
          </p:cNvPicPr>
          <p:nvPr/>
        </p:nvPicPr>
        <p:blipFill>
          <a:blip r:embed="rId3"/>
          <a:stretch>
            <a:fillRect/>
          </a:stretch>
        </p:blipFill>
        <p:spPr>
          <a:xfrm>
            <a:off x="1240971" y="1545771"/>
            <a:ext cx="7095430" cy="3447143"/>
          </a:xfrm>
          <a:prstGeom prst="rect">
            <a:avLst/>
          </a:prstGeom>
        </p:spPr>
      </p:pic>
      <p:sp>
        <p:nvSpPr>
          <p:cNvPr id="9" name="Oval 8"/>
          <p:cNvSpPr/>
          <p:nvPr/>
        </p:nvSpPr>
        <p:spPr>
          <a:xfrm>
            <a:off x="3802743" y="2370762"/>
            <a:ext cx="2157529" cy="1802096"/>
          </a:xfrm>
          <a:prstGeom prst="ellipse">
            <a:avLst/>
          </a:prstGeom>
          <a:solidFill>
            <a:srgbClr val="009FDB"/>
          </a:solidFill>
          <a:ln w="9525"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Montserrat" panose="020B0604020202020204" charset="0"/>
                <a:ea typeface="+mn-ea"/>
                <a:cs typeface="+mn-cs"/>
              </a:rPr>
              <a:t>Every Voice Matters </a:t>
            </a:r>
          </a:p>
        </p:txBody>
      </p:sp>
    </p:spTree>
    <p:extLst>
      <p:ext uri="{BB962C8B-B14F-4D97-AF65-F5344CB8AC3E}">
        <p14:creationId xmlns:p14="http://schemas.microsoft.com/office/powerpoint/2010/main" val="367625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Why Should I Understand Diversity?</a:t>
            </a:r>
            <a:endParaRPr lang="en-US" b="1" u="sng" dirty="0">
              <a:solidFill>
                <a:srgbClr val="FF0000"/>
              </a:solidFill>
            </a:endParaRPr>
          </a:p>
        </p:txBody>
      </p:sp>
      <p:sp>
        <p:nvSpPr>
          <p:cNvPr id="3" name="Text Placeholder 2"/>
          <p:cNvSpPr>
            <a:spLocks noGrp="1"/>
          </p:cNvSpPr>
          <p:nvPr>
            <p:ph type="body" idx="1"/>
          </p:nvPr>
        </p:nvSpPr>
        <p:spPr>
          <a:xfrm>
            <a:off x="546100" y="901350"/>
            <a:ext cx="8331200" cy="3314950"/>
          </a:xfrm>
        </p:spPr>
        <p:txBody>
          <a:bodyPr/>
          <a:lstStyle/>
          <a:p>
            <a:pPr marL="146050" indent="0">
              <a:buNone/>
            </a:pPr>
            <a:r>
              <a:rPr lang="en-US" sz="2400" dirty="0" smtClean="0"/>
              <a:t>We </a:t>
            </a:r>
            <a:r>
              <a:rPr lang="en-US" sz="2400" dirty="0"/>
              <a:t>all see the world a bit </a:t>
            </a:r>
            <a:r>
              <a:rPr lang="en-US" sz="2400" dirty="0" smtClean="0"/>
              <a:t>differently.  Understanding people’s differences gives </a:t>
            </a:r>
            <a:r>
              <a:rPr lang="en-US" sz="2400" b="1" u="sng" dirty="0" smtClean="0">
                <a:solidFill>
                  <a:srgbClr val="FF0000"/>
                </a:solidFill>
              </a:rPr>
              <a:t>you new insights and outlook</a:t>
            </a:r>
            <a:r>
              <a:rPr lang="en-US" sz="2400" dirty="0" smtClean="0"/>
              <a:t>!</a:t>
            </a:r>
          </a:p>
          <a:p>
            <a:pPr marL="146050" indent="0">
              <a:buNone/>
            </a:pPr>
            <a:endParaRPr lang="en-US" sz="2400" dirty="0"/>
          </a:p>
          <a:p>
            <a:pPr marL="146050" indent="0">
              <a:buNone/>
            </a:pPr>
            <a:r>
              <a:rPr lang="en-US" sz="2800" b="1" dirty="0" smtClean="0">
                <a:solidFill>
                  <a:srgbClr val="FF0000"/>
                </a:solidFill>
              </a:rPr>
              <a:t>Companies and communities </a:t>
            </a:r>
            <a:r>
              <a:rPr lang="en-US" sz="2800" b="1" dirty="0">
                <a:solidFill>
                  <a:srgbClr val="FF0000"/>
                </a:solidFill>
              </a:rPr>
              <a:t>value </a:t>
            </a:r>
            <a:r>
              <a:rPr lang="en-US" sz="2800" b="1" dirty="0" smtClean="0">
                <a:solidFill>
                  <a:srgbClr val="FF0000"/>
                </a:solidFill>
              </a:rPr>
              <a:t>diversity.  </a:t>
            </a:r>
            <a:r>
              <a:rPr lang="en-US" sz="2800" dirty="0" smtClean="0"/>
              <a:t>In today’s global world, companies seek out a diverse staff to gives </a:t>
            </a:r>
            <a:r>
              <a:rPr lang="en-US" sz="2800" dirty="0"/>
              <a:t>us a competitive advantage for creating and </a:t>
            </a:r>
            <a:r>
              <a:rPr lang="en-US" sz="2800" dirty="0" smtClean="0"/>
              <a:t>innovating.  Therefore, companies seek employees who are inclusive and understand and work well on a diverse team.</a:t>
            </a:r>
            <a:endParaRPr lang="en-US" sz="2800" dirty="0"/>
          </a:p>
        </p:txBody>
      </p:sp>
    </p:spTree>
    <p:extLst>
      <p:ext uri="{BB962C8B-B14F-4D97-AF65-F5344CB8AC3E}">
        <p14:creationId xmlns:p14="http://schemas.microsoft.com/office/powerpoint/2010/main" val="283663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Have A Hand at Inclusion at CMS and in the Real World</a:t>
            </a:r>
            <a:endParaRPr lang="en-US" b="1" dirty="0"/>
          </a:p>
        </p:txBody>
      </p:sp>
      <p:sp>
        <p:nvSpPr>
          <p:cNvPr id="3" name="Text Placeholder 2"/>
          <p:cNvSpPr>
            <a:spLocks noGrp="1"/>
          </p:cNvSpPr>
          <p:nvPr>
            <p:ph type="body" idx="1"/>
          </p:nvPr>
        </p:nvSpPr>
        <p:spPr>
          <a:xfrm>
            <a:off x="551850" y="1330349"/>
            <a:ext cx="4265100" cy="2911200"/>
          </a:xfrm>
        </p:spPr>
        <p:txBody>
          <a:bodyPr/>
          <a:lstStyle/>
          <a:p>
            <a:pPr marL="146050" indent="0">
              <a:buNone/>
            </a:pPr>
            <a:r>
              <a:rPr lang="en-US" altLang="en-US" sz="2400" dirty="0"/>
              <a:t>Recognize any biases or stereotypes you may have absorbed.</a:t>
            </a:r>
          </a:p>
          <a:p>
            <a:endParaRPr lang="en-US" altLang="en-US" sz="2400" dirty="0"/>
          </a:p>
          <a:p>
            <a:pPr marL="146050" indent="0">
              <a:buNone/>
            </a:pPr>
            <a:r>
              <a:rPr lang="en-US" altLang="en-US" sz="2400" dirty="0"/>
              <a:t>Treat each student as an </a:t>
            </a:r>
            <a:r>
              <a:rPr lang="en-US" altLang="en-US" sz="2400" dirty="0" smtClean="0"/>
              <a:t>individual and get to know people.  </a:t>
            </a:r>
            <a:r>
              <a:rPr lang="en-US" altLang="en-US" sz="2400" dirty="0" smtClean="0"/>
              <a:t>Build your cultural awareness for your school and career success!</a:t>
            </a:r>
          </a:p>
          <a:p>
            <a:pPr marL="146050" indent="0">
              <a:buNone/>
            </a:pPr>
            <a:endParaRPr lang="en-US" altLang="en-US" sz="2400" dirty="0"/>
          </a:p>
          <a:p>
            <a:pPr marL="146050" indent="0">
              <a:buNone/>
            </a:pPr>
            <a:endParaRPr lang="en-US" altLang="en-US" sz="2400" dirty="0"/>
          </a:p>
          <a:p>
            <a:endParaRPr lang="en-US" dirty="0"/>
          </a:p>
        </p:txBody>
      </p:sp>
      <p:pic>
        <p:nvPicPr>
          <p:cNvPr id="5" name="Picture 4" descr="BD072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024907"/>
            <a:ext cx="1360885"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680266" y="1660799"/>
            <a:ext cx="4463733" cy="3347800"/>
          </a:xfrm>
          <a:prstGeom prst="rect">
            <a:avLst/>
          </a:prstGeom>
        </p:spPr>
      </p:pic>
      <p:pic>
        <p:nvPicPr>
          <p:cNvPr id="6" name="Picture 5"/>
          <p:cNvPicPr>
            <a:picLocks noChangeAspect="1"/>
          </p:cNvPicPr>
          <p:nvPr/>
        </p:nvPicPr>
        <p:blipFill>
          <a:blip r:embed="rId5"/>
          <a:stretch>
            <a:fillRect/>
          </a:stretch>
        </p:blipFill>
        <p:spPr>
          <a:xfrm>
            <a:off x="6231094" y="2270583"/>
            <a:ext cx="1731037" cy="1754324"/>
          </a:xfrm>
          <a:prstGeom prst="rect">
            <a:avLst/>
          </a:prstGeom>
        </p:spPr>
      </p:pic>
    </p:spTree>
    <p:extLst>
      <p:ext uri="{BB962C8B-B14F-4D97-AF65-F5344CB8AC3E}">
        <p14:creationId xmlns:p14="http://schemas.microsoft.com/office/powerpoint/2010/main" val="343818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More Strategies</a:t>
            </a:r>
          </a:p>
        </p:txBody>
      </p:sp>
      <p:sp>
        <p:nvSpPr>
          <p:cNvPr id="3" name="Text Placeholder 2"/>
          <p:cNvSpPr>
            <a:spLocks noGrp="1"/>
          </p:cNvSpPr>
          <p:nvPr>
            <p:ph type="body" idx="1"/>
          </p:nvPr>
        </p:nvSpPr>
        <p:spPr>
          <a:xfrm>
            <a:off x="522800" y="1307850"/>
            <a:ext cx="7038900" cy="2911200"/>
          </a:xfrm>
        </p:spPr>
        <p:txBody>
          <a:bodyPr/>
          <a:lstStyle/>
          <a:p>
            <a:pPr marL="146050" indent="0">
              <a:buNone/>
            </a:pPr>
            <a:r>
              <a:rPr lang="en-US" altLang="en-US" sz="2400" dirty="0" smtClean="0"/>
              <a:t>Change</a:t>
            </a:r>
            <a:r>
              <a:rPr lang="en-US" altLang="en-US" sz="2400" dirty="0" smtClean="0"/>
              <a:t> </a:t>
            </a:r>
            <a:r>
              <a:rPr lang="en-US" altLang="en-US" sz="2400" dirty="0"/>
              <a:t>any language </a:t>
            </a:r>
            <a:r>
              <a:rPr lang="en-US" altLang="en-US" sz="2400" dirty="0" smtClean="0"/>
              <a:t>you use that excludes or puts down other groups.</a:t>
            </a:r>
            <a:endParaRPr lang="en-US" altLang="en-US" sz="2400" dirty="0"/>
          </a:p>
          <a:p>
            <a:pPr marL="146050" indent="0">
              <a:buNone/>
            </a:pPr>
            <a:endParaRPr lang="en-US" altLang="en-US" sz="2400" dirty="0"/>
          </a:p>
          <a:p>
            <a:pPr marL="146050" indent="0">
              <a:buNone/>
            </a:pPr>
            <a:r>
              <a:rPr lang="en-US" altLang="en-US" sz="2400" dirty="0" smtClean="0"/>
              <a:t>Learn and practice respectful behavior</a:t>
            </a:r>
            <a:endParaRPr lang="en-US" altLang="en-US" sz="2400" dirty="0"/>
          </a:p>
          <a:p>
            <a:pPr marL="146050" indent="0">
              <a:buNone/>
            </a:pPr>
            <a:endParaRPr lang="en-US" altLang="en-US" sz="2400" dirty="0"/>
          </a:p>
          <a:p>
            <a:pPr marL="146050" indent="0">
              <a:buNone/>
            </a:pPr>
            <a:r>
              <a:rPr lang="en-US" altLang="en-US" sz="2400" dirty="0" smtClean="0"/>
              <a:t>If you offend someone, find out what behavior offended them, apologize if necessary and try not to do it again.</a:t>
            </a:r>
            <a:endParaRPr lang="en-US" altLang="en-US" sz="2400" dirty="0"/>
          </a:p>
          <a:p>
            <a:pPr marL="146050" indent="0">
              <a:buNone/>
            </a:pPr>
            <a:endParaRPr lang="en-US" altLang="en-US" sz="2400" dirty="0"/>
          </a:p>
          <a:p>
            <a:endParaRPr lang="en-US" dirty="0"/>
          </a:p>
        </p:txBody>
      </p:sp>
      <p:pic>
        <p:nvPicPr>
          <p:cNvPr id="4" name="Picture 4" descr="BD0722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906" y="3786187"/>
            <a:ext cx="1131094"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506168"/>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501</Words>
  <Application>Microsoft Office PowerPoint</Application>
  <PresentationFormat>On-screen Show (16:9)</PresentationFormat>
  <Paragraphs>49</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Rockwell Extra Bold</vt:lpstr>
      <vt:lpstr>Lato</vt:lpstr>
      <vt:lpstr>Montserrat</vt:lpstr>
      <vt:lpstr>Roboto</vt:lpstr>
      <vt:lpstr>Kristen ITC</vt:lpstr>
      <vt:lpstr>Arial</vt:lpstr>
      <vt:lpstr>Focus</vt:lpstr>
      <vt:lpstr>Have a Hand in Inclusion  Diversity &amp; Inclusion CMS Skills to Pay the Bills  Workshop 2018</vt:lpstr>
      <vt:lpstr> </vt:lpstr>
      <vt:lpstr>Agenda</vt:lpstr>
      <vt:lpstr>Diversity Means</vt:lpstr>
      <vt:lpstr>What is Inclusion </vt:lpstr>
      <vt:lpstr>Dimension of Diversity</vt:lpstr>
      <vt:lpstr>Why Should I Understand Diversity?</vt:lpstr>
      <vt:lpstr>Have A Hand at Inclusion at CMS and in the Real World</vt:lpstr>
      <vt:lpstr>More Strategies</vt:lpstr>
      <vt:lpstr>Activity Time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Inclusion</dc:title>
  <dc:creator>dstjuliana</dc:creator>
  <cp:lastModifiedBy>dstjuliana</cp:lastModifiedBy>
  <cp:revision>20</cp:revision>
  <dcterms:modified xsi:type="dcterms:W3CDTF">2018-02-06T01:16:15Z</dcterms:modified>
</cp:coreProperties>
</file>