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0" r:id="rId2"/>
  </p:sldMasterIdLst>
  <p:notesMasterIdLst>
    <p:notesMasterId r:id="rId16"/>
  </p:notesMasterIdLst>
  <p:sldIdLst>
    <p:sldId id="269" r:id="rId3"/>
    <p:sldId id="257" r:id="rId4"/>
    <p:sldId id="258" r:id="rId5"/>
    <p:sldId id="259" r:id="rId6"/>
    <p:sldId id="260" r:id="rId7"/>
    <p:sldId id="261" r:id="rId8"/>
    <p:sldId id="262" r:id="rId9"/>
    <p:sldId id="264" r:id="rId10"/>
    <p:sldId id="263"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4660"/>
  </p:normalViewPr>
  <p:slideViewPr>
    <p:cSldViewPr snapToGrid="0">
      <p:cViewPr varScale="1">
        <p:scale>
          <a:sx n="55" d="100"/>
          <a:sy n="55" d="100"/>
        </p:scale>
        <p:origin x="78" y="744"/>
      </p:cViewPr>
      <p:guideLst/>
    </p:cSldViewPr>
  </p:slideViewPr>
  <p:notesTextViewPr>
    <p:cViewPr>
      <p:scale>
        <a:sx n="1" d="1"/>
        <a:sy n="1" d="1"/>
      </p:scale>
      <p:origin x="0" y="-744"/>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3CE59-662B-4EEB-A18C-2AB515847367}"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B0D31-298D-4F78-B927-A0B0D8B3097C}" type="slidenum">
              <a:rPr lang="en-US" smtClean="0"/>
              <a:t>‹#›</a:t>
            </a:fld>
            <a:endParaRPr lang="en-US"/>
          </a:p>
        </p:txBody>
      </p:sp>
    </p:spTree>
    <p:extLst>
      <p:ext uri="{BB962C8B-B14F-4D97-AF65-F5344CB8AC3E}">
        <p14:creationId xmlns:p14="http://schemas.microsoft.com/office/powerpoint/2010/main" val="342427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on students to share their ideas and record their brainstorming on the dry-erase board.  Share any of your personal connections.  Help students acknowledge any of their own contributions to teen stigma behaviors.  Share some encouragement that more positive attitudes and behaviors are important and possible!</a:t>
            </a:r>
          </a:p>
        </p:txBody>
      </p:sp>
      <p:sp>
        <p:nvSpPr>
          <p:cNvPr id="4" name="Slide Number Placeholder 3"/>
          <p:cNvSpPr>
            <a:spLocks noGrp="1"/>
          </p:cNvSpPr>
          <p:nvPr>
            <p:ph type="sldNum" sz="quarter" idx="10"/>
          </p:nvPr>
        </p:nvSpPr>
        <p:spPr/>
        <p:txBody>
          <a:bodyPr/>
          <a:lstStyle/>
          <a:p>
            <a:fld id="{95EB0D31-298D-4F78-B927-A0B0D8B3097C}" type="slidenum">
              <a:rPr lang="en-US" smtClean="0"/>
              <a:t>2</a:t>
            </a:fld>
            <a:endParaRPr lang="en-US"/>
          </a:p>
        </p:txBody>
      </p:sp>
    </p:spTree>
    <p:extLst>
      <p:ext uri="{BB962C8B-B14F-4D97-AF65-F5344CB8AC3E}">
        <p14:creationId xmlns:p14="http://schemas.microsoft.com/office/powerpoint/2010/main" val="387968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any brief personal workplace connections to validate this data.  How is attitude asked about and evaluated in an interview?  How do you gauge a coworker, employee and/or job applicant’s attitude</a:t>
            </a:r>
            <a:r>
              <a:rPr lang="en-US" dirty="0" smtClean="0"/>
              <a:t>?</a:t>
            </a:r>
          </a:p>
          <a:p>
            <a:r>
              <a:rPr lang="en-US" dirty="0" smtClean="0"/>
              <a:t>Bottom line:  Attitude affects an individual’s performance, which in turn affects a group</a:t>
            </a:r>
            <a:r>
              <a:rPr lang="en-US" baseline="0" dirty="0" smtClean="0"/>
              <a:t> and then an organization’s performance.  Right now students are in school.  School is different from work in that schools are student centered – they make choices based on what’s best for students.  In the workplace, employers will not tolerate bad attitudes since they negatively affect performance.  </a:t>
            </a:r>
            <a:endParaRPr lang="en-US" dirty="0"/>
          </a:p>
        </p:txBody>
      </p:sp>
      <p:sp>
        <p:nvSpPr>
          <p:cNvPr id="4" name="Slide Number Placeholder 3"/>
          <p:cNvSpPr>
            <a:spLocks noGrp="1"/>
          </p:cNvSpPr>
          <p:nvPr>
            <p:ph type="sldNum" sz="quarter" idx="10"/>
          </p:nvPr>
        </p:nvSpPr>
        <p:spPr/>
        <p:txBody>
          <a:bodyPr/>
          <a:lstStyle/>
          <a:p>
            <a:fld id="{95EB0D31-298D-4F78-B927-A0B0D8B3097C}" type="slidenum">
              <a:rPr lang="en-US" smtClean="0"/>
              <a:t>3</a:t>
            </a:fld>
            <a:endParaRPr lang="en-US"/>
          </a:p>
        </p:txBody>
      </p:sp>
    </p:spTree>
    <p:extLst>
      <p:ext uri="{BB962C8B-B14F-4D97-AF65-F5344CB8AC3E}">
        <p14:creationId xmlns:p14="http://schemas.microsoft.com/office/powerpoint/2010/main" val="149814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expect a good</a:t>
            </a:r>
          </a:p>
          <a:p>
            <a:r>
              <a:rPr lang="en-US" dirty="0" smtClean="0"/>
              <a:t>impression on that first encounter. Businesses often operate by taking risks, and one of the greatest</a:t>
            </a:r>
          </a:p>
          <a:p>
            <a:r>
              <a:rPr lang="en-US" dirty="0" smtClean="0"/>
              <a:t>financial risks involves the hiring of employees.  Practice this first impression by having the students read this phrase as a class 3X.</a:t>
            </a:r>
            <a:endParaRPr lang="en-US" dirty="0"/>
          </a:p>
        </p:txBody>
      </p:sp>
      <p:sp>
        <p:nvSpPr>
          <p:cNvPr id="4" name="Slide Number Placeholder 3"/>
          <p:cNvSpPr>
            <a:spLocks noGrp="1"/>
          </p:cNvSpPr>
          <p:nvPr>
            <p:ph type="sldNum" sz="quarter" idx="10"/>
          </p:nvPr>
        </p:nvSpPr>
        <p:spPr/>
        <p:txBody>
          <a:bodyPr/>
          <a:lstStyle/>
          <a:p>
            <a:fld id="{95EB0D31-298D-4F78-B927-A0B0D8B3097C}" type="slidenum">
              <a:rPr lang="en-US" smtClean="0"/>
              <a:t>4</a:t>
            </a:fld>
            <a:endParaRPr lang="en-US"/>
          </a:p>
        </p:txBody>
      </p:sp>
    </p:spTree>
    <p:extLst>
      <p:ext uri="{BB962C8B-B14F-4D97-AF65-F5344CB8AC3E}">
        <p14:creationId xmlns:p14="http://schemas.microsoft.com/office/powerpoint/2010/main" val="84041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with students </a:t>
            </a:r>
            <a:r>
              <a:rPr lang="en-US" dirty="0" smtClean="0"/>
              <a:t>that it’s best to</a:t>
            </a:r>
            <a:r>
              <a:rPr lang="en-US" baseline="0" dirty="0" smtClean="0"/>
              <a:t> stay away from negative people; however, </a:t>
            </a:r>
            <a:r>
              <a:rPr lang="en-US" dirty="0" smtClean="0"/>
              <a:t>negative</a:t>
            </a:r>
            <a:r>
              <a:rPr lang="en-US" baseline="0" dirty="0" smtClean="0"/>
              <a:t> </a:t>
            </a:r>
            <a:r>
              <a:rPr lang="en-US" baseline="0" dirty="0" smtClean="0"/>
              <a:t>influences can not always be avoided (relatives, assigned group members, etc.)  Encourage them to surround themselves with positive people as much as possible.  Find people who love you, support you are faithful to you and are truthful.</a:t>
            </a:r>
            <a:endParaRPr lang="en-US" dirty="0"/>
          </a:p>
        </p:txBody>
      </p:sp>
      <p:sp>
        <p:nvSpPr>
          <p:cNvPr id="4" name="Slide Number Placeholder 3"/>
          <p:cNvSpPr>
            <a:spLocks noGrp="1"/>
          </p:cNvSpPr>
          <p:nvPr>
            <p:ph type="sldNum" sz="quarter" idx="10"/>
          </p:nvPr>
        </p:nvSpPr>
        <p:spPr/>
        <p:txBody>
          <a:bodyPr/>
          <a:lstStyle/>
          <a:p>
            <a:fld id="{95EB0D31-298D-4F78-B927-A0B0D8B3097C}" type="slidenum">
              <a:rPr lang="en-US" smtClean="0"/>
              <a:t>6</a:t>
            </a:fld>
            <a:endParaRPr lang="en-US"/>
          </a:p>
        </p:txBody>
      </p:sp>
    </p:spTree>
    <p:extLst>
      <p:ext uri="{BB962C8B-B14F-4D97-AF65-F5344CB8AC3E}">
        <p14:creationId xmlns:p14="http://schemas.microsoft.com/office/powerpoint/2010/main" val="422119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B0D31-298D-4F78-B927-A0B0D8B3097C}" type="slidenum">
              <a:rPr lang="en-US" smtClean="0"/>
              <a:t>7</a:t>
            </a:fld>
            <a:endParaRPr lang="en-US"/>
          </a:p>
        </p:txBody>
      </p:sp>
    </p:spTree>
    <p:extLst>
      <p:ext uri="{BB962C8B-B14F-4D97-AF65-F5344CB8AC3E}">
        <p14:creationId xmlns:p14="http://schemas.microsoft.com/office/powerpoint/2010/main" val="109351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Confront past experiences and</a:t>
            </a:r>
            <a:r>
              <a:rPr lang="en-US" baseline="0" dirty="0" smtClean="0"/>
              <a:t> admit that they happened instead of hiding or denying it.  Forgive, heal and learn from the experience.  Move forward by letting go of hurt, guilt and /or embarrassment.  Seek support if something is really bothering you and you need help moving forward.</a:t>
            </a:r>
            <a:endParaRPr lang="en-US" dirty="0"/>
          </a:p>
        </p:txBody>
      </p:sp>
      <p:sp>
        <p:nvSpPr>
          <p:cNvPr id="4" name="Slide Number Placeholder 3"/>
          <p:cNvSpPr>
            <a:spLocks noGrp="1"/>
          </p:cNvSpPr>
          <p:nvPr>
            <p:ph type="sldNum" sz="quarter" idx="10"/>
          </p:nvPr>
        </p:nvSpPr>
        <p:spPr/>
        <p:txBody>
          <a:bodyPr/>
          <a:lstStyle/>
          <a:p>
            <a:fld id="{95EB0D31-298D-4F78-B927-A0B0D8B3097C}" type="slidenum">
              <a:rPr lang="en-US" smtClean="0"/>
              <a:t>9</a:t>
            </a:fld>
            <a:endParaRPr lang="en-US"/>
          </a:p>
        </p:txBody>
      </p:sp>
    </p:spTree>
    <p:extLst>
      <p:ext uri="{BB962C8B-B14F-4D97-AF65-F5344CB8AC3E}">
        <p14:creationId xmlns:p14="http://schemas.microsoft.com/office/powerpoint/2010/main" val="4260690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two volunteers that would be willing to complete a mystery task in front of the whole class.    Dismiss the volunteers to wait in the hallway while you brief the class.  Explain to the class what task that the volunteers will do (</a:t>
            </a:r>
            <a:r>
              <a:rPr lang="en-US" dirty="0" err="1" smtClean="0"/>
              <a:t>ie</a:t>
            </a:r>
            <a:r>
              <a:rPr lang="en-US" dirty="0" smtClean="0"/>
              <a:t>. pick up water bottle/pencil from a nearby desk and bring to you).  Instruct the class that they are to help volunteer 1 figure out what task to do by  calling out “no” when volunteer 1 is making a wrong move for completing the task.  They can only say no to help volunteer 1 and vice versa to volunteer 2  (note:  volunteer 1 may not be able to complete task; end when volunteer is beginning to get discouraged.  Try to facilitate volunteer 2 completing the task)</a:t>
            </a:r>
          </a:p>
          <a:p>
            <a:r>
              <a:rPr lang="en-US" dirty="0" smtClean="0"/>
              <a:t>Conduct the “no” simulation with volunteer 1. (Volunteer 2 should remain in hall)</a:t>
            </a:r>
          </a:p>
          <a:p>
            <a:r>
              <a:rPr lang="en-US" dirty="0" smtClean="0"/>
              <a:t>Repeat the simulation with volunteer 2. </a:t>
            </a:r>
          </a:p>
          <a:p>
            <a:endParaRPr lang="en-US" dirty="0" smtClean="0"/>
          </a:p>
          <a:p>
            <a:r>
              <a:rPr lang="en-US" dirty="0" smtClean="0"/>
              <a:t>Emphasize</a:t>
            </a:r>
            <a:r>
              <a:rPr lang="en-US" baseline="0" dirty="0" smtClean="0"/>
              <a:t> the success that comes from</a:t>
            </a:r>
            <a:endParaRPr lang="en-US" dirty="0" smtClean="0"/>
          </a:p>
          <a:p>
            <a:endParaRPr lang="en-US" dirty="0"/>
          </a:p>
        </p:txBody>
      </p:sp>
      <p:sp>
        <p:nvSpPr>
          <p:cNvPr id="4" name="Slide Number Placeholder 3"/>
          <p:cNvSpPr>
            <a:spLocks noGrp="1"/>
          </p:cNvSpPr>
          <p:nvPr>
            <p:ph type="sldNum" sz="quarter" idx="10"/>
          </p:nvPr>
        </p:nvSpPr>
        <p:spPr/>
        <p:txBody>
          <a:bodyPr/>
          <a:lstStyle/>
          <a:p>
            <a:fld id="{95EB0D31-298D-4F78-B927-A0B0D8B3097C}" type="slidenum">
              <a:rPr lang="en-US" smtClean="0"/>
              <a:t>13</a:t>
            </a:fld>
            <a:endParaRPr lang="en-US"/>
          </a:p>
        </p:txBody>
      </p:sp>
    </p:spTree>
    <p:extLst>
      <p:ext uri="{BB962C8B-B14F-4D97-AF65-F5344CB8AC3E}">
        <p14:creationId xmlns:p14="http://schemas.microsoft.com/office/powerpoint/2010/main" val="268414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409372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96251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299536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4288295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4181407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191653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E28964-05A5-414F-B47A-8E512E5AB398}"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395058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E28964-05A5-414F-B47A-8E512E5AB398}"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3005355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E28964-05A5-414F-B47A-8E512E5AB398}"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381443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28964-05A5-414F-B47A-8E512E5AB398}"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406877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28964-05A5-414F-B47A-8E512E5AB398}"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322569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2389366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28964-05A5-414F-B47A-8E512E5AB398}"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2321805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2566986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89318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BE28964-05A5-414F-B47A-8E512E5AB398}" type="datetimeFigureOut">
              <a:rPr lang="en-US" smtClean="0"/>
              <a:t>2/6/2018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4265257-1714-4CF5-80E4-1FA6A5BDF707}" type="slidenum">
              <a:rPr lang="en-US" smtClean="0"/>
              <a:t>‹#›</a:t>
            </a:fld>
            <a:endParaRPr lang="en-US"/>
          </a:p>
        </p:txBody>
      </p:sp>
    </p:spTree>
    <p:extLst>
      <p:ext uri="{BB962C8B-B14F-4D97-AF65-F5344CB8AC3E}">
        <p14:creationId xmlns:p14="http://schemas.microsoft.com/office/powerpoint/2010/main" val="28753962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E28964-05A5-414F-B47A-8E512E5AB398}"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361142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E28964-05A5-414F-B47A-8E512E5AB398}"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370042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E28964-05A5-414F-B47A-8E512E5AB398}"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185526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28964-05A5-414F-B47A-8E512E5AB398}"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43629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28964-05A5-414F-B47A-8E512E5AB398}"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293134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28964-05A5-414F-B47A-8E512E5AB398}"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65257-1714-4CF5-80E4-1FA6A5BDF707}" type="slidenum">
              <a:rPr lang="en-US" smtClean="0"/>
              <a:t>‹#›</a:t>
            </a:fld>
            <a:endParaRPr lang="en-US"/>
          </a:p>
        </p:txBody>
      </p:sp>
    </p:spTree>
    <p:extLst>
      <p:ext uri="{BB962C8B-B14F-4D97-AF65-F5344CB8AC3E}">
        <p14:creationId xmlns:p14="http://schemas.microsoft.com/office/powerpoint/2010/main" val="139671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BE28964-05A5-414F-B47A-8E512E5AB398}" type="datetimeFigureOut">
              <a:rPr lang="en-US" smtClean="0"/>
              <a:t>2/6/2018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4265257-1714-4CF5-80E4-1FA6A5BDF707}" type="slidenum">
              <a:rPr lang="en-US" smtClean="0"/>
              <a:t>‹#›</a:t>
            </a:fld>
            <a:endParaRPr lang="en-US"/>
          </a:p>
        </p:txBody>
      </p:sp>
    </p:spTree>
    <p:extLst>
      <p:ext uri="{BB962C8B-B14F-4D97-AF65-F5344CB8AC3E}">
        <p14:creationId xmlns:p14="http://schemas.microsoft.com/office/powerpoint/2010/main" val="75618400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28964-05A5-414F-B47A-8E512E5AB398}" type="datetimeFigureOut">
              <a:rPr lang="en-US" smtClean="0"/>
              <a:t>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65257-1714-4CF5-80E4-1FA6A5BDF707}" type="slidenum">
              <a:rPr lang="en-US" smtClean="0"/>
              <a:t>‹#›</a:t>
            </a:fld>
            <a:endParaRPr lang="en-US"/>
          </a:p>
        </p:txBody>
      </p:sp>
    </p:spTree>
    <p:extLst>
      <p:ext uri="{BB962C8B-B14F-4D97-AF65-F5344CB8AC3E}">
        <p14:creationId xmlns:p14="http://schemas.microsoft.com/office/powerpoint/2010/main" val="10168260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06423"/>
            <a:ext cx="12192000" cy="2872041"/>
          </a:xfrm>
          <a:solidFill>
            <a:schemeClr val="accent2">
              <a:lumMod val="40000"/>
              <a:lumOff val="60000"/>
            </a:schemeClr>
          </a:solidFill>
        </p:spPr>
        <p:txBody>
          <a:bodyPr>
            <a:noAutofit/>
          </a:bodyPr>
          <a:lstStyle/>
          <a:p>
            <a:r>
              <a:rPr lang="en-US" sz="7200" dirty="0" smtClean="0">
                <a:solidFill>
                  <a:srgbClr val="00B050"/>
                </a:solidFill>
                <a:latin typeface="Impact" panose="020B0806030902050204" pitchFamily="34" charset="0"/>
              </a:rPr>
              <a:t>Choose A Professional Attitude</a:t>
            </a:r>
            <a:br>
              <a:rPr lang="en-US" sz="7200" dirty="0" smtClean="0">
                <a:solidFill>
                  <a:srgbClr val="00B050"/>
                </a:solidFill>
                <a:latin typeface="Impact" panose="020B0806030902050204" pitchFamily="34" charset="0"/>
              </a:rPr>
            </a:br>
            <a:r>
              <a:rPr lang="en-US" sz="4000" dirty="0" smtClean="0">
                <a:solidFill>
                  <a:srgbClr val="00B050"/>
                </a:solidFill>
                <a:latin typeface="+mn-lt"/>
              </a:rPr>
              <a:t>CMS Skills to pay the bills </a:t>
            </a:r>
            <a:br>
              <a:rPr lang="en-US" sz="4000" dirty="0" smtClean="0">
                <a:solidFill>
                  <a:srgbClr val="00B050"/>
                </a:solidFill>
                <a:latin typeface="+mn-lt"/>
              </a:rPr>
            </a:br>
            <a:r>
              <a:rPr lang="en-US" sz="4000" dirty="0" smtClean="0">
                <a:solidFill>
                  <a:srgbClr val="00B050"/>
                </a:solidFill>
                <a:latin typeface="+mn-lt"/>
              </a:rPr>
              <a:t>workshop 2018</a:t>
            </a:r>
            <a:endParaRPr lang="en-US" sz="7200" dirty="0">
              <a:solidFill>
                <a:srgbClr val="00B050"/>
              </a:solidFill>
              <a:latin typeface="Impact" panose="020B0806030902050204" pitchFamily="34" charset="0"/>
            </a:endParaRPr>
          </a:p>
        </p:txBody>
      </p:sp>
      <p:pic>
        <p:nvPicPr>
          <p:cNvPr id="4" name="Picture 3"/>
          <p:cNvPicPr>
            <a:picLocks noChangeAspect="1"/>
          </p:cNvPicPr>
          <p:nvPr/>
        </p:nvPicPr>
        <p:blipFill>
          <a:blip r:embed="rId2"/>
          <a:stretch>
            <a:fillRect/>
          </a:stretch>
        </p:blipFill>
        <p:spPr>
          <a:xfrm>
            <a:off x="9024731" y="529059"/>
            <a:ext cx="3803373" cy="6288445"/>
          </a:xfrm>
          <a:prstGeom prst="rect">
            <a:avLst/>
          </a:prstGeom>
        </p:spPr>
      </p:pic>
      <p:pic>
        <p:nvPicPr>
          <p:cNvPr id="5" name="Picture 4"/>
          <p:cNvPicPr>
            <a:picLocks noChangeAspect="1"/>
          </p:cNvPicPr>
          <p:nvPr/>
        </p:nvPicPr>
        <p:blipFill>
          <a:blip r:embed="rId3"/>
          <a:stretch>
            <a:fillRect/>
          </a:stretch>
        </p:blipFill>
        <p:spPr>
          <a:xfrm>
            <a:off x="10378861" y="2243578"/>
            <a:ext cx="1813139" cy="1055474"/>
          </a:xfrm>
          <a:prstGeom prst="rect">
            <a:avLst/>
          </a:prstGeom>
        </p:spPr>
      </p:pic>
      <p:pic>
        <p:nvPicPr>
          <p:cNvPr id="6" name="Picture 5"/>
          <p:cNvPicPr>
            <a:picLocks noChangeAspect="1"/>
          </p:cNvPicPr>
          <p:nvPr/>
        </p:nvPicPr>
        <p:blipFill rotWithShape="1">
          <a:blip r:embed="rId4"/>
          <a:srcRect b="51401"/>
          <a:stretch/>
        </p:blipFill>
        <p:spPr>
          <a:xfrm>
            <a:off x="-380380" y="3872446"/>
            <a:ext cx="8867496" cy="2908924"/>
          </a:xfrm>
          <a:prstGeom prst="rect">
            <a:avLst/>
          </a:prstGeom>
        </p:spPr>
      </p:pic>
    </p:spTree>
    <p:extLst>
      <p:ext uri="{BB962C8B-B14F-4D97-AF65-F5344CB8AC3E}">
        <p14:creationId xmlns:p14="http://schemas.microsoft.com/office/powerpoint/2010/main" val="194111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EB7DE7E-A88D-4520-9837-D1A0BF9EEC99}"/>
              </a:ext>
            </a:extLst>
          </p:cNvPr>
          <p:cNvPicPr>
            <a:picLocks noChangeAspect="1"/>
          </p:cNvPicPr>
          <p:nvPr/>
        </p:nvPicPr>
        <p:blipFill>
          <a:blip r:embed="rId2"/>
          <a:stretch>
            <a:fillRect/>
          </a:stretch>
        </p:blipFill>
        <p:spPr>
          <a:xfrm>
            <a:off x="1109133" y="184327"/>
            <a:ext cx="9541933" cy="6489345"/>
          </a:xfrm>
          <a:prstGeom prst="rect">
            <a:avLst/>
          </a:prstGeom>
        </p:spPr>
      </p:pic>
    </p:spTree>
    <p:extLst>
      <p:ext uri="{BB962C8B-B14F-4D97-AF65-F5344CB8AC3E}">
        <p14:creationId xmlns:p14="http://schemas.microsoft.com/office/powerpoint/2010/main" val="192132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F962C4-8945-4470-B9AD-39DF2D5E2486}"/>
              </a:ext>
            </a:extLst>
          </p:cNvPr>
          <p:cNvSpPr>
            <a:spLocks noGrp="1"/>
          </p:cNvSpPr>
          <p:nvPr>
            <p:ph type="title"/>
          </p:nvPr>
        </p:nvSpPr>
        <p:spPr>
          <a:xfrm>
            <a:off x="635000" y="150813"/>
            <a:ext cx="10515600" cy="746654"/>
          </a:xfrm>
        </p:spPr>
        <p:txBody>
          <a:bodyPr/>
          <a:lstStyle/>
          <a:p>
            <a:r>
              <a:rPr lang="en-US" b="1" dirty="0">
                <a:solidFill>
                  <a:srgbClr val="FF0000"/>
                </a:solidFill>
              </a:rPr>
              <a:t>How to change your </a:t>
            </a:r>
          </a:p>
        </p:txBody>
      </p:sp>
      <p:graphicFrame>
        <p:nvGraphicFramePr>
          <p:cNvPr id="4" name="Content Placeholder 3">
            <a:extLst>
              <a:ext uri="{FF2B5EF4-FFF2-40B4-BE49-F238E27FC236}">
                <a16:creationId xmlns="" xmlns:a16="http://schemas.microsoft.com/office/drawing/2014/main" id="{C511B0A1-F4CB-484F-9CCB-8247B6A828C4}"/>
              </a:ext>
            </a:extLst>
          </p:cNvPr>
          <p:cNvGraphicFramePr>
            <a:graphicFrameLocks noGrp="1"/>
          </p:cNvGraphicFramePr>
          <p:nvPr>
            <p:ph idx="1"/>
            <p:extLst>
              <p:ext uri="{D42A27DB-BD31-4B8C-83A1-F6EECF244321}">
                <p14:modId xmlns:p14="http://schemas.microsoft.com/office/powerpoint/2010/main" val="2642556171"/>
              </p:ext>
            </p:extLst>
          </p:nvPr>
        </p:nvGraphicFramePr>
        <p:xfrm>
          <a:off x="194733" y="994091"/>
          <a:ext cx="11802534" cy="5918690"/>
        </p:xfrm>
        <a:graphic>
          <a:graphicData uri="http://schemas.openxmlformats.org/drawingml/2006/table">
            <a:tbl>
              <a:tblPr firstRow="1" bandRow="1">
                <a:tableStyleId>{AF606853-7671-496A-8E4F-DF71F8EC918B}</a:tableStyleId>
              </a:tblPr>
              <a:tblGrid>
                <a:gridCol w="3934178">
                  <a:extLst>
                    <a:ext uri="{9D8B030D-6E8A-4147-A177-3AD203B41FA5}">
                      <a16:colId xmlns="" xmlns:a16="http://schemas.microsoft.com/office/drawing/2014/main" val="4208953981"/>
                    </a:ext>
                  </a:extLst>
                </a:gridCol>
                <a:gridCol w="3934178">
                  <a:extLst>
                    <a:ext uri="{9D8B030D-6E8A-4147-A177-3AD203B41FA5}">
                      <a16:colId xmlns="" xmlns:a16="http://schemas.microsoft.com/office/drawing/2014/main" val="306011299"/>
                    </a:ext>
                  </a:extLst>
                </a:gridCol>
                <a:gridCol w="3934178">
                  <a:extLst>
                    <a:ext uri="{9D8B030D-6E8A-4147-A177-3AD203B41FA5}">
                      <a16:colId xmlns="" xmlns:a16="http://schemas.microsoft.com/office/drawing/2014/main" val="3808749191"/>
                    </a:ext>
                  </a:extLst>
                </a:gridCol>
              </a:tblGrid>
              <a:tr h="1072370">
                <a:tc>
                  <a:txBody>
                    <a:bodyPr/>
                    <a:lstStyle/>
                    <a:p>
                      <a:pPr marL="0" indent="0" algn="ctr">
                        <a:buFont typeface="Arial" panose="020B0604020202020204" pitchFamily="34" charset="0"/>
                        <a:buNone/>
                      </a:pPr>
                      <a:r>
                        <a:rPr lang="en-US" sz="5400" u="sng" dirty="0"/>
                        <a:t>Attitude</a:t>
                      </a:r>
                    </a:p>
                  </a:txBody>
                  <a:tcPr/>
                </a:tc>
                <a:tc>
                  <a:txBody>
                    <a:bodyPr/>
                    <a:lstStyle/>
                    <a:p>
                      <a:pPr marL="0" indent="0" algn="ctr">
                        <a:buFont typeface="Arial" panose="020B0604020202020204" pitchFamily="34" charset="0"/>
                        <a:buNone/>
                      </a:pPr>
                      <a:r>
                        <a:rPr lang="en-US" sz="5400" u="sng" dirty="0"/>
                        <a:t>Thinking</a:t>
                      </a:r>
                    </a:p>
                  </a:txBody>
                  <a:tcPr/>
                </a:tc>
                <a:tc>
                  <a:txBody>
                    <a:bodyPr/>
                    <a:lstStyle/>
                    <a:p>
                      <a:pPr marL="0" indent="0" algn="ctr">
                        <a:buFont typeface="Arial" panose="020B0604020202020204" pitchFamily="34" charset="0"/>
                        <a:buNone/>
                      </a:pPr>
                      <a:r>
                        <a:rPr lang="en-US" sz="5400" u="sng" dirty="0"/>
                        <a:t>Behavior</a:t>
                      </a:r>
                    </a:p>
                  </a:txBody>
                  <a:tcPr/>
                </a:tc>
                <a:extLst>
                  <a:ext uri="{0D108BD9-81ED-4DB2-BD59-A6C34878D82A}">
                    <a16:rowId xmlns="" xmlns:a16="http://schemas.microsoft.com/office/drawing/2014/main" val="4039600148"/>
                  </a:ext>
                </a:extLst>
              </a:tr>
              <a:tr h="4435940">
                <a:tc>
                  <a:txBody>
                    <a:bodyPr/>
                    <a:lstStyle/>
                    <a:p>
                      <a:pPr marL="285750" indent="-285750">
                        <a:buFont typeface="Arial" panose="020B0604020202020204" pitchFamily="34" charset="0"/>
                        <a:buChar char="•"/>
                      </a:pPr>
                      <a:r>
                        <a:rPr lang="en-US" sz="2800" b="1" dirty="0"/>
                        <a:t>Acknowledge your situation &amp; feelings (the good and the bad)</a:t>
                      </a:r>
                    </a:p>
                    <a:p>
                      <a:pPr marL="0" indent="0">
                        <a:buFont typeface="Arial" panose="020B0604020202020204" pitchFamily="34" charset="0"/>
                        <a:buNone/>
                      </a:pPr>
                      <a:endParaRPr lang="en-US" sz="2800" b="1" dirty="0"/>
                    </a:p>
                    <a:p>
                      <a:pPr marL="285750" indent="-285750">
                        <a:buFont typeface="Arial" panose="020B0604020202020204" pitchFamily="34" charset="0"/>
                        <a:buChar char="•"/>
                      </a:pPr>
                      <a:r>
                        <a:rPr lang="en-US" sz="2800" b="1" dirty="0"/>
                        <a:t>Accept responsibility for your attitude</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Take control:  Goals + Discipline</a:t>
                      </a:r>
                    </a:p>
                    <a:p>
                      <a:pPr marL="0" indent="0">
                        <a:buFont typeface="Arial" panose="020B0604020202020204" pitchFamily="34" charset="0"/>
                        <a:buNone/>
                      </a:pPr>
                      <a:endParaRPr lang="en-US" dirty="0"/>
                    </a:p>
                  </a:txBody>
                  <a:tcPr/>
                </a:tc>
                <a:tc>
                  <a:txBody>
                    <a:bodyPr/>
                    <a:lstStyle/>
                    <a:p>
                      <a:pPr marL="0" indent="0">
                        <a:buFont typeface="Arial" panose="020B0604020202020204" pitchFamily="34" charset="0"/>
                        <a:buNone/>
                      </a:pPr>
                      <a:r>
                        <a:rPr lang="en-US" sz="2400" b="1" dirty="0">
                          <a:solidFill>
                            <a:schemeClr val="bg1"/>
                          </a:solidFill>
                        </a:rPr>
                        <a:t>Observe your thinking for patterns you need to change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Positive self talk &amp; Enthusiasm </a:t>
                      </a:r>
                      <a:r>
                        <a:rPr lang="en-US" sz="2400" b="1" dirty="0"/>
                        <a:t>“I’m excited to be here!”</a:t>
                      </a:r>
                    </a:p>
                    <a:p>
                      <a:pPr marL="285750" indent="-285750">
                        <a:buFont typeface="Arial" panose="020B0604020202020204" pitchFamily="34" charset="0"/>
                        <a:buChar char="•"/>
                      </a:pPr>
                      <a:r>
                        <a:rPr lang="en-US" sz="2400" dirty="0"/>
                        <a:t>Focus on the good of each day</a:t>
                      </a:r>
                    </a:p>
                    <a:p>
                      <a:pPr marL="285750" indent="-285750">
                        <a:buFont typeface="Arial" panose="020B0604020202020204" pitchFamily="34" charset="0"/>
                        <a:buChar char="•"/>
                      </a:pPr>
                      <a:r>
                        <a:rPr lang="en-US" sz="2400" dirty="0"/>
                        <a:t>Sprinkle some positive on the negatives</a:t>
                      </a:r>
                    </a:p>
                    <a:p>
                      <a:pPr marL="285750" indent="-285750">
                        <a:buFont typeface="Arial" panose="020B0604020202020204" pitchFamily="34" charset="0"/>
                        <a:buChar char="•"/>
                      </a:pPr>
                      <a:r>
                        <a:rPr lang="en-US" sz="2400" dirty="0"/>
                        <a:t>Open your mind to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Sense of Humor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Forgive</a:t>
                      </a:r>
                    </a:p>
                  </a:txBody>
                  <a:tcPr/>
                </a:tc>
                <a:tc>
                  <a:txBody>
                    <a:bodyPr/>
                    <a:lstStyle/>
                    <a:p>
                      <a:pPr marL="0" indent="0">
                        <a:buFont typeface="Arial" panose="020B0604020202020204" pitchFamily="34" charset="0"/>
                        <a:buNone/>
                      </a:pPr>
                      <a:r>
                        <a:rPr lang="en-US" sz="2400" b="1" dirty="0"/>
                        <a:t>Pause and choose your behavior and your reactions (social media, anger, bad habits, </a:t>
                      </a:r>
                      <a:r>
                        <a:rPr lang="en-US" sz="2400" b="1" dirty="0" err="1"/>
                        <a:t>etc</a:t>
                      </a:r>
                      <a:r>
                        <a:rPr lang="en-US" sz="2400" b="1" dirty="0"/>
                        <a:t>)</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sz="2000" dirty="0"/>
                        <a:t>count to 10, 100, 1000</a:t>
                      </a:r>
                    </a:p>
                    <a:p>
                      <a:pPr marL="285750" indent="-285750">
                        <a:buFont typeface="Arial" panose="020B0604020202020204" pitchFamily="34" charset="0"/>
                        <a:buChar char="•"/>
                      </a:pPr>
                      <a:r>
                        <a:rPr lang="en-US" sz="2000" dirty="0"/>
                        <a:t>Smile more </a:t>
                      </a:r>
                    </a:p>
                    <a:p>
                      <a:pPr marL="285750" indent="-285750">
                        <a:buFont typeface="Arial" panose="020B0604020202020204" pitchFamily="34" charset="0"/>
                        <a:buChar char="•"/>
                      </a:pPr>
                      <a:r>
                        <a:rPr lang="en-US" sz="2000" dirty="0"/>
                        <a:t>Stay away from negative people and environments</a:t>
                      </a:r>
                    </a:p>
                    <a:p>
                      <a:pPr marL="285750" indent="-285750">
                        <a:buFont typeface="Arial" panose="020B0604020202020204" pitchFamily="34" charset="0"/>
                        <a:buChar char="•"/>
                      </a:pPr>
                      <a:r>
                        <a:rPr lang="en-US" sz="2000" dirty="0"/>
                        <a:t>Say please and thank you</a:t>
                      </a:r>
                    </a:p>
                    <a:p>
                      <a:pPr marL="285750" indent="-285750">
                        <a:buFont typeface="Arial" panose="020B0604020202020204" pitchFamily="34" charset="0"/>
                        <a:buChar char="•"/>
                      </a:pPr>
                      <a:r>
                        <a:rPr lang="en-US" sz="2000" dirty="0"/>
                        <a:t>Compliment others</a:t>
                      </a:r>
                    </a:p>
                    <a:p>
                      <a:pPr marL="285750" indent="-285750">
                        <a:buFont typeface="Arial" panose="020B0604020202020204" pitchFamily="34" charset="0"/>
                        <a:buChar char="•"/>
                      </a:pPr>
                      <a:r>
                        <a:rPr lang="en-US" sz="2000" dirty="0"/>
                        <a:t>Keep promises</a:t>
                      </a:r>
                    </a:p>
                  </a:txBody>
                  <a:tcPr/>
                </a:tc>
                <a:extLst>
                  <a:ext uri="{0D108BD9-81ED-4DB2-BD59-A6C34878D82A}">
                    <a16:rowId xmlns="" xmlns:a16="http://schemas.microsoft.com/office/drawing/2014/main" val="3663820126"/>
                  </a:ext>
                </a:extLst>
              </a:tr>
            </a:tbl>
          </a:graphicData>
        </a:graphic>
      </p:graphicFrame>
    </p:spTree>
    <p:extLst>
      <p:ext uri="{BB962C8B-B14F-4D97-AF65-F5344CB8AC3E}">
        <p14:creationId xmlns:p14="http://schemas.microsoft.com/office/powerpoint/2010/main" val="154789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76903BDD-0660-4C3A-B692-69FD737396A6}"/>
              </a:ext>
            </a:extLst>
          </p:cNvPr>
          <p:cNvPicPr>
            <a:picLocks noGrp="1" noChangeAspect="1"/>
          </p:cNvPicPr>
          <p:nvPr>
            <p:ph idx="1"/>
          </p:nvPr>
        </p:nvPicPr>
        <p:blipFill>
          <a:blip r:embed="rId2"/>
          <a:stretch>
            <a:fillRect/>
          </a:stretch>
        </p:blipFill>
        <p:spPr>
          <a:xfrm>
            <a:off x="1480525" y="0"/>
            <a:ext cx="8290008" cy="6650102"/>
          </a:xfrm>
          <a:prstGeom prst="rect">
            <a:avLst/>
          </a:prstGeom>
        </p:spPr>
      </p:pic>
    </p:spTree>
    <p:extLst>
      <p:ext uri="{BB962C8B-B14F-4D97-AF65-F5344CB8AC3E}">
        <p14:creationId xmlns:p14="http://schemas.microsoft.com/office/powerpoint/2010/main" val="2289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04FBA-2294-4AF7-99DE-FE58E1FBC3F7}"/>
              </a:ext>
            </a:extLst>
          </p:cNvPr>
          <p:cNvSpPr>
            <a:spLocks noGrp="1"/>
          </p:cNvSpPr>
          <p:nvPr>
            <p:ph type="title"/>
          </p:nvPr>
        </p:nvSpPr>
        <p:spPr/>
        <p:txBody>
          <a:bodyPr/>
          <a:lstStyle/>
          <a:p>
            <a:r>
              <a:rPr lang="en-US" b="1" dirty="0"/>
              <a:t>Positive Environment Class Activity</a:t>
            </a:r>
          </a:p>
        </p:txBody>
      </p:sp>
      <p:sp>
        <p:nvSpPr>
          <p:cNvPr id="3" name="Content Placeholder 2">
            <a:extLst>
              <a:ext uri="{FF2B5EF4-FFF2-40B4-BE49-F238E27FC236}">
                <a16:creationId xmlns="" xmlns:a16="http://schemas.microsoft.com/office/drawing/2014/main" id="{D4844811-F2BE-4746-AAAA-96C95CB1AD61}"/>
              </a:ext>
            </a:extLst>
          </p:cNvPr>
          <p:cNvSpPr>
            <a:spLocks noGrp="1"/>
          </p:cNvSpPr>
          <p:nvPr>
            <p:ph idx="1"/>
          </p:nvPr>
        </p:nvSpPr>
        <p:spPr/>
        <p:txBody>
          <a:bodyPr>
            <a:normAutofit/>
          </a:bodyPr>
          <a:lstStyle/>
          <a:p>
            <a:pPr marL="0" indent="0">
              <a:buNone/>
            </a:pPr>
            <a:r>
              <a:rPr lang="en-US" sz="4400" dirty="0">
                <a:solidFill>
                  <a:srgbClr val="FF0000"/>
                </a:solidFill>
                <a:latin typeface="Impact" panose="020B0806030902050204" pitchFamily="34" charset="0"/>
              </a:rPr>
              <a:t>2 Volunteers Needed</a:t>
            </a:r>
          </a:p>
        </p:txBody>
      </p:sp>
      <p:pic>
        <p:nvPicPr>
          <p:cNvPr id="4" name="Picture 3">
            <a:extLst>
              <a:ext uri="{FF2B5EF4-FFF2-40B4-BE49-F238E27FC236}">
                <a16:creationId xmlns="" xmlns:a16="http://schemas.microsoft.com/office/drawing/2014/main" id="{FA7A8A00-014D-4424-B73A-13FC64F3F5B3}"/>
              </a:ext>
            </a:extLst>
          </p:cNvPr>
          <p:cNvPicPr>
            <a:picLocks noChangeAspect="1"/>
          </p:cNvPicPr>
          <p:nvPr/>
        </p:nvPicPr>
        <p:blipFill rotWithShape="1">
          <a:blip r:embed="rId3"/>
          <a:srcRect l="651" r="-651" b="8111"/>
          <a:stretch/>
        </p:blipFill>
        <p:spPr>
          <a:xfrm>
            <a:off x="6416146" y="1491720"/>
            <a:ext cx="5200121" cy="4351339"/>
          </a:xfrm>
          <a:prstGeom prst="rect">
            <a:avLst/>
          </a:prstGeom>
        </p:spPr>
      </p:pic>
      <p:pic>
        <p:nvPicPr>
          <p:cNvPr id="5" name="Picture 4">
            <a:extLst>
              <a:ext uri="{FF2B5EF4-FFF2-40B4-BE49-F238E27FC236}">
                <a16:creationId xmlns="" xmlns:a16="http://schemas.microsoft.com/office/drawing/2014/main" id="{D60645DD-F9C4-4D8C-BA4C-775B5698753F}"/>
              </a:ext>
            </a:extLst>
          </p:cNvPr>
          <p:cNvPicPr>
            <a:picLocks noChangeAspect="1"/>
          </p:cNvPicPr>
          <p:nvPr/>
        </p:nvPicPr>
        <p:blipFill>
          <a:blip r:embed="rId4"/>
          <a:stretch>
            <a:fillRect/>
          </a:stretch>
        </p:blipFill>
        <p:spPr>
          <a:xfrm>
            <a:off x="1295399" y="2837392"/>
            <a:ext cx="4260322" cy="3005667"/>
          </a:xfrm>
          <a:prstGeom prst="rect">
            <a:avLst/>
          </a:prstGeom>
        </p:spPr>
      </p:pic>
    </p:spTree>
    <p:extLst>
      <p:ext uri="{BB962C8B-B14F-4D97-AF65-F5344CB8AC3E}">
        <p14:creationId xmlns:p14="http://schemas.microsoft.com/office/powerpoint/2010/main" val="1100091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EDBEE3-96DE-4342-B8E8-ECC42CF34305}"/>
              </a:ext>
            </a:extLst>
          </p:cNvPr>
          <p:cNvSpPr>
            <a:spLocks noGrp="1"/>
          </p:cNvSpPr>
          <p:nvPr>
            <p:ph type="title"/>
          </p:nvPr>
        </p:nvSpPr>
        <p:spPr/>
        <p:txBody>
          <a:bodyPr>
            <a:normAutofit fontScale="90000"/>
          </a:bodyPr>
          <a:lstStyle/>
          <a:p>
            <a:r>
              <a:rPr lang="en-US" b="1" dirty="0">
                <a:latin typeface="MV Boli" panose="02000500030200090000" pitchFamily="2" charset="0"/>
                <a:cs typeface="MV Boli" panose="02000500030200090000" pitchFamily="2" charset="0"/>
              </a:rPr>
              <a:t>Class Discussion:  What are some stereotypes society has about teenagers?</a:t>
            </a:r>
          </a:p>
        </p:txBody>
      </p:sp>
      <p:pic>
        <p:nvPicPr>
          <p:cNvPr id="4" name="Picture 3">
            <a:extLst>
              <a:ext uri="{FF2B5EF4-FFF2-40B4-BE49-F238E27FC236}">
                <a16:creationId xmlns="" xmlns:a16="http://schemas.microsoft.com/office/drawing/2014/main" id="{88A03CEC-A949-495A-960C-F3DD2E2BBFCC}"/>
              </a:ext>
            </a:extLst>
          </p:cNvPr>
          <p:cNvPicPr>
            <a:picLocks noChangeAspect="1"/>
          </p:cNvPicPr>
          <p:nvPr/>
        </p:nvPicPr>
        <p:blipFill>
          <a:blip r:embed="rId3"/>
          <a:stretch>
            <a:fillRect/>
          </a:stretch>
        </p:blipFill>
        <p:spPr>
          <a:xfrm>
            <a:off x="495300" y="2755864"/>
            <a:ext cx="5370889" cy="3581436"/>
          </a:xfrm>
          <a:prstGeom prst="rect">
            <a:avLst/>
          </a:prstGeom>
        </p:spPr>
      </p:pic>
      <p:pic>
        <p:nvPicPr>
          <p:cNvPr id="5" name="Picture 4">
            <a:extLst>
              <a:ext uri="{FF2B5EF4-FFF2-40B4-BE49-F238E27FC236}">
                <a16:creationId xmlns="" xmlns:a16="http://schemas.microsoft.com/office/drawing/2014/main" id="{62DF7217-562F-4008-8579-FEFA13C053BE}"/>
              </a:ext>
            </a:extLst>
          </p:cNvPr>
          <p:cNvPicPr>
            <a:picLocks noChangeAspect="1"/>
          </p:cNvPicPr>
          <p:nvPr/>
        </p:nvPicPr>
        <p:blipFill>
          <a:blip r:embed="rId4"/>
          <a:stretch>
            <a:fillRect/>
          </a:stretch>
        </p:blipFill>
        <p:spPr>
          <a:xfrm>
            <a:off x="5866189" y="1665288"/>
            <a:ext cx="6217666" cy="3416300"/>
          </a:xfrm>
          <a:prstGeom prst="rect">
            <a:avLst/>
          </a:prstGeom>
        </p:spPr>
      </p:pic>
    </p:spTree>
    <p:extLst>
      <p:ext uri="{BB962C8B-B14F-4D97-AF65-F5344CB8AC3E}">
        <p14:creationId xmlns:p14="http://schemas.microsoft.com/office/powerpoint/2010/main" val="428715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0D44CF-9ACE-4338-BF95-7B52BAC67421}"/>
              </a:ext>
            </a:extLst>
          </p:cNvPr>
          <p:cNvSpPr>
            <a:spLocks noGrp="1"/>
          </p:cNvSpPr>
          <p:nvPr>
            <p:ph type="title"/>
          </p:nvPr>
        </p:nvSpPr>
        <p:spPr>
          <a:xfrm>
            <a:off x="203200" y="365125"/>
            <a:ext cx="11150600" cy="1325563"/>
          </a:xfrm>
        </p:spPr>
        <p:txBody>
          <a:bodyPr/>
          <a:lstStyle/>
          <a:p>
            <a:r>
              <a:rPr lang="en-US" b="1" u="sng" dirty="0">
                <a:solidFill>
                  <a:srgbClr val="002060"/>
                </a:solidFill>
                <a:effectLst>
                  <a:outerShdw blurRad="38100" dist="38100" dir="2700000" algn="tl">
                    <a:srgbClr val="000000">
                      <a:alpha val="43137"/>
                    </a:srgbClr>
                  </a:outerShdw>
                </a:effectLst>
              </a:rPr>
              <a:t>Important Factors in Getting and Keeping a Job</a:t>
            </a:r>
          </a:p>
        </p:txBody>
      </p:sp>
      <p:sp>
        <p:nvSpPr>
          <p:cNvPr id="3" name="Content Placeholder 2">
            <a:extLst>
              <a:ext uri="{FF2B5EF4-FFF2-40B4-BE49-F238E27FC236}">
                <a16:creationId xmlns="" xmlns:a16="http://schemas.microsoft.com/office/drawing/2014/main" id="{67410464-10C3-4EB2-B49A-6E693CCCC437}"/>
              </a:ext>
            </a:extLst>
          </p:cNvPr>
          <p:cNvSpPr>
            <a:spLocks noGrp="1"/>
          </p:cNvSpPr>
          <p:nvPr>
            <p:ph idx="1"/>
          </p:nvPr>
        </p:nvSpPr>
        <p:spPr>
          <a:xfrm>
            <a:off x="325966" y="1896532"/>
            <a:ext cx="7055495" cy="4348163"/>
          </a:xfrm>
        </p:spPr>
        <p:txBody>
          <a:bodyPr>
            <a:normAutofit fontScale="70000" lnSpcReduction="20000"/>
          </a:bodyPr>
          <a:lstStyle/>
          <a:p>
            <a:pPr marL="0" indent="0">
              <a:buNone/>
            </a:pPr>
            <a:r>
              <a:rPr lang="en-US" sz="4600" b="1" dirty="0">
                <a:solidFill>
                  <a:srgbClr val="FF0000"/>
                </a:solidFill>
              </a:rPr>
              <a:t> </a:t>
            </a:r>
            <a:r>
              <a:rPr lang="en-US" sz="5700" b="1" dirty="0">
                <a:solidFill>
                  <a:srgbClr val="FF0000"/>
                </a:solidFill>
              </a:rPr>
              <a:t>40% - Attitude</a:t>
            </a:r>
          </a:p>
          <a:p>
            <a:pPr marL="0" indent="0">
              <a:buNone/>
            </a:pPr>
            <a:r>
              <a:rPr lang="en-US" sz="5700" b="1" dirty="0"/>
              <a:t> 25% - Image and appearance</a:t>
            </a:r>
          </a:p>
          <a:p>
            <a:pPr marL="0" indent="0">
              <a:buNone/>
            </a:pPr>
            <a:r>
              <a:rPr lang="en-US" sz="5700" b="1" dirty="0"/>
              <a:t> 25% - Communication skills </a:t>
            </a:r>
            <a:r>
              <a:rPr lang="en-US" sz="5700" b="1" dirty="0" smtClean="0"/>
              <a:t>         	    </a:t>
            </a:r>
            <a:r>
              <a:rPr lang="en-US" sz="5700" b="1" i="1" dirty="0" smtClean="0"/>
              <a:t>(</a:t>
            </a:r>
            <a:r>
              <a:rPr lang="en-US" sz="5700" b="1" i="1" dirty="0"/>
              <a:t>verbal &amp; non-verbal)</a:t>
            </a:r>
          </a:p>
          <a:p>
            <a:pPr marL="0" indent="0">
              <a:buNone/>
            </a:pPr>
            <a:r>
              <a:rPr lang="en-US" sz="5700" b="1" dirty="0"/>
              <a:t> 10% - Job skills</a:t>
            </a:r>
          </a:p>
          <a:p>
            <a:pPr marL="0" indent="0">
              <a:buNone/>
            </a:pPr>
            <a:endParaRPr lang="en-US" dirty="0"/>
          </a:p>
          <a:p>
            <a:pPr marL="0" indent="0">
              <a:buNone/>
            </a:pPr>
            <a:endParaRPr lang="en-US" dirty="0"/>
          </a:p>
          <a:p>
            <a:pPr marL="0" indent="0">
              <a:buNone/>
            </a:pPr>
            <a:endParaRPr lang="en-US" dirty="0"/>
          </a:p>
          <a:p>
            <a:pPr marL="0" indent="0">
              <a:buNone/>
            </a:pPr>
            <a:r>
              <a:rPr lang="en-US" b="1" i="1" dirty="0"/>
              <a:t>Source:  US Dept. of Labor </a:t>
            </a:r>
            <a:endParaRPr lang="en-US" b="1" i="1" dirty="0" smtClean="0"/>
          </a:p>
          <a:p>
            <a:pPr marL="0" indent="0">
              <a:buNone/>
            </a:pPr>
            <a:r>
              <a:rPr lang="en-US" b="1" i="1" dirty="0" smtClean="0"/>
              <a:t>“</a:t>
            </a:r>
            <a:r>
              <a:rPr lang="en-US" b="1" i="1" dirty="0"/>
              <a:t>Mastering Soft Skills for Workplace Success”</a:t>
            </a:r>
          </a:p>
        </p:txBody>
      </p:sp>
      <p:pic>
        <p:nvPicPr>
          <p:cNvPr id="4" name="Picture 3"/>
          <p:cNvPicPr>
            <a:picLocks noChangeAspect="1"/>
          </p:cNvPicPr>
          <p:nvPr/>
        </p:nvPicPr>
        <p:blipFill>
          <a:blip r:embed="rId3"/>
          <a:stretch>
            <a:fillRect/>
          </a:stretch>
        </p:blipFill>
        <p:spPr>
          <a:xfrm>
            <a:off x="7129273" y="1690688"/>
            <a:ext cx="4966763" cy="4961468"/>
          </a:xfrm>
          <a:prstGeom prst="rect">
            <a:avLst/>
          </a:prstGeom>
        </p:spPr>
      </p:pic>
    </p:spTree>
    <p:extLst>
      <p:ext uri="{BB962C8B-B14F-4D97-AF65-F5344CB8AC3E}">
        <p14:creationId xmlns:p14="http://schemas.microsoft.com/office/powerpoint/2010/main" val="288980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4DD9B98-5BA8-4230-A55F-006E29B912B0}"/>
              </a:ext>
            </a:extLst>
          </p:cNvPr>
          <p:cNvSpPr>
            <a:spLocks noGrp="1"/>
          </p:cNvSpPr>
          <p:nvPr>
            <p:ph idx="1"/>
          </p:nvPr>
        </p:nvSpPr>
        <p:spPr>
          <a:xfrm>
            <a:off x="1729648" y="2653687"/>
            <a:ext cx="8512902" cy="5959475"/>
          </a:xfrm>
        </p:spPr>
        <p:txBody>
          <a:bodyPr>
            <a:normAutofit fontScale="70000" lnSpcReduction="20000"/>
          </a:bodyPr>
          <a:lstStyle/>
          <a:p>
            <a:pPr marL="0" indent="0">
              <a:lnSpc>
                <a:spcPct val="150000"/>
              </a:lnSpc>
              <a:buNone/>
            </a:pPr>
            <a:r>
              <a:rPr lang="en-US" sz="8000" b="1" dirty="0">
                <a:latin typeface="MV Boli" panose="02000500030200090000" pitchFamily="2" charset="0"/>
                <a:cs typeface="MV Boli" panose="02000500030200090000" pitchFamily="2" charset="0"/>
              </a:rPr>
              <a:t>I’m Excited To Be Here!</a:t>
            </a:r>
          </a:p>
          <a:p>
            <a:pPr marL="0" indent="0">
              <a:lnSpc>
                <a:spcPct val="150000"/>
              </a:lnSpc>
              <a:buNone/>
            </a:pPr>
            <a:r>
              <a:rPr lang="en-US" sz="8000" b="1" dirty="0">
                <a:latin typeface="MV Boli" panose="02000500030200090000" pitchFamily="2" charset="0"/>
                <a:cs typeface="MV Boli" panose="02000500030200090000" pitchFamily="2" charset="0"/>
              </a:rPr>
              <a:t>I’m Excited To Be Here!</a:t>
            </a:r>
          </a:p>
          <a:p>
            <a:pPr marL="0" indent="0">
              <a:lnSpc>
                <a:spcPct val="150000"/>
              </a:lnSpc>
              <a:buNone/>
            </a:pPr>
            <a:r>
              <a:rPr lang="en-US" sz="8000" b="1" dirty="0">
                <a:latin typeface="MV Boli" panose="02000500030200090000" pitchFamily="2" charset="0"/>
                <a:cs typeface="MV Boli" panose="02000500030200090000" pitchFamily="2" charset="0"/>
              </a:rPr>
              <a:t>I’m Excited To Be Here!</a:t>
            </a:r>
          </a:p>
          <a:p>
            <a:pPr marL="0" indent="0">
              <a:buNone/>
            </a:pPr>
            <a:endParaRPr lang="en-US" dirty="0"/>
          </a:p>
          <a:p>
            <a:pPr marL="0" indent="0">
              <a:buNone/>
            </a:pPr>
            <a:endParaRPr lang="en-US" dirty="0"/>
          </a:p>
        </p:txBody>
      </p:sp>
      <p:pic>
        <p:nvPicPr>
          <p:cNvPr id="4" name="Picture 3">
            <a:extLst>
              <a:ext uri="{FF2B5EF4-FFF2-40B4-BE49-F238E27FC236}">
                <a16:creationId xmlns="" xmlns:a16="http://schemas.microsoft.com/office/drawing/2014/main" id="{512D6405-053D-4239-B9E0-6791BC85CEF5}"/>
              </a:ext>
            </a:extLst>
          </p:cNvPr>
          <p:cNvPicPr>
            <a:picLocks noChangeAspect="1"/>
          </p:cNvPicPr>
          <p:nvPr/>
        </p:nvPicPr>
        <p:blipFill>
          <a:blip r:embed="rId3"/>
          <a:stretch>
            <a:fillRect/>
          </a:stretch>
        </p:blipFill>
        <p:spPr>
          <a:xfrm>
            <a:off x="4139362" y="181401"/>
            <a:ext cx="3913275" cy="2472286"/>
          </a:xfrm>
          <a:prstGeom prst="rect">
            <a:avLst/>
          </a:prstGeom>
        </p:spPr>
      </p:pic>
    </p:spTree>
    <p:extLst>
      <p:ext uri="{BB962C8B-B14F-4D97-AF65-F5344CB8AC3E}">
        <p14:creationId xmlns:p14="http://schemas.microsoft.com/office/powerpoint/2010/main" val="455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8FBEBF-1B17-419B-8E66-5FBE6759A2F5}"/>
              </a:ext>
            </a:extLst>
          </p:cNvPr>
          <p:cNvSpPr>
            <a:spLocks noGrp="1"/>
          </p:cNvSpPr>
          <p:nvPr>
            <p:ph type="title"/>
          </p:nvPr>
        </p:nvSpPr>
        <p:spPr>
          <a:xfrm>
            <a:off x="0" y="390219"/>
            <a:ext cx="12192000" cy="1325563"/>
          </a:xfrm>
        </p:spPr>
        <p:txBody>
          <a:bodyPr>
            <a:normAutofit fontScale="90000"/>
          </a:bodyPr>
          <a:lstStyle/>
          <a:p>
            <a:r>
              <a:rPr lang="en-US" sz="7200" dirty="0">
                <a:solidFill>
                  <a:srgbClr val="FF0000"/>
                </a:solidFill>
                <a:latin typeface="Impact" panose="020B0806030902050204" pitchFamily="34" charset="0"/>
              </a:rPr>
              <a:t>BEWARE</a:t>
            </a:r>
            <a:r>
              <a:rPr lang="en-US" sz="7200" dirty="0">
                <a:latin typeface="Impact" panose="020B0806030902050204" pitchFamily="34" charset="0"/>
              </a:rPr>
              <a:t> of the </a:t>
            </a:r>
            <a:r>
              <a:rPr lang="en-US" sz="7200" dirty="0">
                <a:solidFill>
                  <a:schemeClr val="accent6"/>
                </a:solidFill>
                <a:latin typeface="Impact" panose="020B0806030902050204" pitchFamily="34" charset="0"/>
              </a:rPr>
              <a:t>+</a:t>
            </a:r>
            <a:r>
              <a:rPr lang="en-US" sz="7200" dirty="0">
                <a:latin typeface="Impact" panose="020B0806030902050204" pitchFamily="34" charset="0"/>
              </a:rPr>
              <a:t> Attitude  </a:t>
            </a:r>
            <a:r>
              <a:rPr lang="en-US" sz="6000" b="1" dirty="0">
                <a:solidFill>
                  <a:srgbClr val="FF0000"/>
                </a:solidFill>
                <a:latin typeface="MV Boli" panose="02000500030200090000" pitchFamily="2" charset="0"/>
                <a:cs typeface="MV Boli" panose="02000500030200090000" pitchFamily="2" charset="0"/>
              </a:rPr>
              <a:t>VILLAINS</a:t>
            </a:r>
          </a:p>
        </p:txBody>
      </p:sp>
      <p:sp>
        <p:nvSpPr>
          <p:cNvPr id="3" name="Content Placeholder 2">
            <a:extLst>
              <a:ext uri="{FF2B5EF4-FFF2-40B4-BE49-F238E27FC236}">
                <a16:creationId xmlns="" xmlns:a16="http://schemas.microsoft.com/office/drawing/2014/main" id="{24321DE4-8E79-4EC0-B773-E1ADC6326B59}"/>
              </a:ext>
            </a:extLst>
          </p:cNvPr>
          <p:cNvSpPr>
            <a:spLocks noGrp="1"/>
          </p:cNvSpPr>
          <p:nvPr>
            <p:ph idx="1"/>
          </p:nvPr>
        </p:nvSpPr>
        <p:spPr>
          <a:xfrm>
            <a:off x="4809066" y="1825625"/>
            <a:ext cx="7196667" cy="4351338"/>
          </a:xfrm>
        </p:spPr>
        <p:txBody>
          <a:bodyPr>
            <a:normAutofit/>
          </a:bodyPr>
          <a:lstStyle/>
          <a:p>
            <a:r>
              <a:rPr lang="en-US" sz="5400" dirty="0"/>
              <a:t>Negative Environment</a:t>
            </a:r>
          </a:p>
          <a:p>
            <a:r>
              <a:rPr lang="en-US" sz="5400" dirty="0"/>
              <a:t>Other People’s Behavior</a:t>
            </a:r>
          </a:p>
          <a:p>
            <a:r>
              <a:rPr lang="en-US" sz="5400" dirty="0"/>
              <a:t>Change</a:t>
            </a:r>
          </a:p>
          <a:p>
            <a:r>
              <a:rPr lang="en-US" sz="5400" dirty="0"/>
              <a:t>Past Experiences</a:t>
            </a:r>
          </a:p>
        </p:txBody>
      </p:sp>
      <p:pic>
        <p:nvPicPr>
          <p:cNvPr id="8" name="Picture 7">
            <a:extLst>
              <a:ext uri="{FF2B5EF4-FFF2-40B4-BE49-F238E27FC236}">
                <a16:creationId xmlns="" xmlns:a16="http://schemas.microsoft.com/office/drawing/2014/main" id="{E0651C32-CB30-4F60-AB8E-141A0A7207DB}"/>
              </a:ext>
            </a:extLst>
          </p:cNvPr>
          <p:cNvPicPr>
            <a:picLocks noChangeAspect="1"/>
          </p:cNvPicPr>
          <p:nvPr/>
        </p:nvPicPr>
        <p:blipFill>
          <a:blip r:embed="rId2"/>
          <a:stretch>
            <a:fillRect/>
          </a:stretch>
        </p:blipFill>
        <p:spPr>
          <a:xfrm>
            <a:off x="313794" y="1625600"/>
            <a:ext cx="3434386" cy="5160963"/>
          </a:xfrm>
          <a:prstGeom prst="rect">
            <a:avLst/>
          </a:prstGeom>
        </p:spPr>
      </p:pic>
    </p:spTree>
    <p:extLst>
      <p:ext uri="{BB962C8B-B14F-4D97-AF65-F5344CB8AC3E}">
        <p14:creationId xmlns:p14="http://schemas.microsoft.com/office/powerpoint/2010/main" val="388219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7682C7-A052-4C4A-8ACC-66B3DE9680C0}"/>
              </a:ext>
            </a:extLst>
          </p:cNvPr>
          <p:cNvSpPr>
            <a:spLocks noGrp="1"/>
          </p:cNvSpPr>
          <p:nvPr>
            <p:ph type="title"/>
          </p:nvPr>
        </p:nvSpPr>
        <p:spPr/>
        <p:txBody>
          <a:bodyPr/>
          <a:lstStyle/>
          <a:p>
            <a:r>
              <a:rPr lang="en-US" dirty="0">
                <a:latin typeface="Impact" panose="020B0806030902050204" pitchFamily="34" charset="0"/>
              </a:rPr>
              <a:t>Other People’s Behavior</a:t>
            </a:r>
          </a:p>
        </p:txBody>
      </p:sp>
      <p:pic>
        <p:nvPicPr>
          <p:cNvPr id="6" name="Content Placeholder 5">
            <a:extLst>
              <a:ext uri="{FF2B5EF4-FFF2-40B4-BE49-F238E27FC236}">
                <a16:creationId xmlns="" xmlns:a16="http://schemas.microsoft.com/office/drawing/2014/main" id="{B3388EFA-FE51-4D43-9D84-157F9E892949}"/>
              </a:ext>
            </a:extLst>
          </p:cNvPr>
          <p:cNvPicPr>
            <a:picLocks noGrp="1" noChangeAspect="1"/>
          </p:cNvPicPr>
          <p:nvPr>
            <p:ph idx="1"/>
          </p:nvPr>
        </p:nvPicPr>
        <p:blipFill>
          <a:blip r:embed="rId3"/>
          <a:stretch>
            <a:fillRect/>
          </a:stretch>
        </p:blipFill>
        <p:spPr>
          <a:xfrm>
            <a:off x="4933950" y="3015456"/>
            <a:ext cx="2324100" cy="1971675"/>
          </a:xfrm>
          <a:prstGeom prst="rect">
            <a:avLst/>
          </a:prstGeom>
        </p:spPr>
      </p:pic>
      <p:pic>
        <p:nvPicPr>
          <p:cNvPr id="4" name="Picture 3">
            <a:extLst>
              <a:ext uri="{FF2B5EF4-FFF2-40B4-BE49-F238E27FC236}">
                <a16:creationId xmlns="" xmlns:a16="http://schemas.microsoft.com/office/drawing/2014/main" id="{E1A04ECB-2C35-413E-85C5-09E3649E8AC2}"/>
              </a:ext>
            </a:extLst>
          </p:cNvPr>
          <p:cNvPicPr>
            <a:picLocks noChangeAspect="1"/>
          </p:cNvPicPr>
          <p:nvPr/>
        </p:nvPicPr>
        <p:blipFill>
          <a:blip r:embed="rId4"/>
          <a:stretch>
            <a:fillRect/>
          </a:stretch>
        </p:blipFill>
        <p:spPr>
          <a:xfrm>
            <a:off x="464079" y="1610518"/>
            <a:ext cx="7924912" cy="4781550"/>
          </a:xfrm>
          <a:prstGeom prst="rect">
            <a:avLst/>
          </a:prstGeom>
        </p:spPr>
      </p:pic>
      <p:pic>
        <p:nvPicPr>
          <p:cNvPr id="5" name="Picture 4">
            <a:extLst>
              <a:ext uri="{FF2B5EF4-FFF2-40B4-BE49-F238E27FC236}">
                <a16:creationId xmlns="" xmlns:a16="http://schemas.microsoft.com/office/drawing/2014/main" id="{7EB30CF3-B1D9-426D-8AAC-8D7C8A24D5CD}"/>
              </a:ext>
            </a:extLst>
          </p:cNvPr>
          <p:cNvPicPr>
            <a:picLocks noChangeAspect="1"/>
          </p:cNvPicPr>
          <p:nvPr/>
        </p:nvPicPr>
        <p:blipFill>
          <a:blip r:embed="rId5"/>
          <a:stretch>
            <a:fillRect/>
          </a:stretch>
        </p:blipFill>
        <p:spPr>
          <a:xfrm>
            <a:off x="8254767" y="307534"/>
            <a:ext cx="3468920" cy="1666875"/>
          </a:xfrm>
          <a:prstGeom prst="rect">
            <a:avLst/>
          </a:prstGeom>
        </p:spPr>
      </p:pic>
      <p:pic>
        <p:nvPicPr>
          <p:cNvPr id="7" name="Picture 6">
            <a:extLst>
              <a:ext uri="{FF2B5EF4-FFF2-40B4-BE49-F238E27FC236}">
                <a16:creationId xmlns="" xmlns:a16="http://schemas.microsoft.com/office/drawing/2014/main" id="{CC273068-BDFD-4E71-9D25-D45D4408EB33}"/>
              </a:ext>
            </a:extLst>
          </p:cNvPr>
          <p:cNvPicPr>
            <a:picLocks noChangeAspect="1"/>
          </p:cNvPicPr>
          <p:nvPr/>
        </p:nvPicPr>
        <p:blipFill>
          <a:blip r:embed="rId3"/>
          <a:stretch>
            <a:fillRect/>
          </a:stretch>
        </p:blipFill>
        <p:spPr>
          <a:xfrm>
            <a:off x="8388991" y="1974409"/>
            <a:ext cx="3803009" cy="4133937"/>
          </a:xfrm>
          <a:prstGeom prst="rect">
            <a:avLst/>
          </a:prstGeom>
        </p:spPr>
      </p:pic>
    </p:spTree>
    <p:extLst>
      <p:ext uri="{BB962C8B-B14F-4D97-AF65-F5344CB8AC3E}">
        <p14:creationId xmlns:p14="http://schemas.microsoft.com/office/powerpoint/2010/main" val="47783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DB08E-D091-421F-8D30-803490BBB5F9}"/>
              </a:ext>
            </a:extLst>
          </p:cNvPr>
          <p:cNvSpPr>
            <a:spLocks noGrp="1"/>
          </p:cNvSpPr>
          <p:nvPr>
            <p:ph type="title"/>
          </p:nvPr>
        </p:nvSpPr>
        <p:spPr/>
        <p:txBody>
          <a:bodyPr/>
          <a:lstStyle/>
          <a:p>
            <a:r>
              <a:rPr lang="en-US" dirty="0">
                <a:latin typeface="Impact" panose="020B0806030902050204" pitchFamily="34" charset="0"/>
              </a:rPr>
              <a:t>Negative Environment</a:t>
            </a:r>
          </a:p>
        </p:txBody>
      </p:sp>
      <p:sp>
        <p:nvSpPr>
          <p:cNvPr id="3" name="Content Placeholder 2">
            <a:extLst>
              <a:ext uri="{FF2B5EF4-FFF2-40B4-BE49-F238E27FC236}">
                <a16:creationId xmlns="" xmlns:a16="http://schemas.microsoft.com/office/drawing/2014/main" id="{AE062583-1E44-4C01-8DC5-DEDC5BD52D16}"/>
              </a:ext>
            </a:extLst>
          </p:cNvPr>
          <p:cNvSpPr>
            <a:spLocks noGrp="1"/>
          </p:cNvSpPr>
          <p:nvPr>
            <p:ph idx="1"/>
          </p:nvPr>
        </p:nvSpPr>
        <p:spPr>
          <a:xfrm>
            <a:off x="838200" y="1825625"/>
            <a:ext cx="5630333" cy="4667250"/>
          </a:xfrm>
        </p:spPr>
        <p:txBody>
          <a:bodyPr/>
          <a:lstStyle/>
          <a:p>
            <a:r>
              <a:rPr lang="en-US" dirty="0"/>
              <a:t>Overly Competitive</a:t>
            </a:r>
          </a:p>
          <a:p>
            <a:r>
              <a:rPr lang="en-US" dirty="0"/>
              <a:t>Feel unappreciated</a:t>
            </a:r>
          </a:p>
          <a:p>
            <a:r>
              <a:rPr lang="en-US" dirty="0"/>
              <a:t>Too much work… not enough help</a:t>
            </a:r>
          </a:p>
          <a:p>
            <a:r>
              <a:rPr lang="en-US" dirty="0"/>
              <a:t>Feel Unsafe</a:t>
            </a:r>
          </a:p>
          <a:p>
            <a:r>
              <a:rPr lang="en-US" dirty="0"/>
              <a:t>Need more money</a:t>
            </a:r>
          </a:p>
          <a:p>
            <a:r>
              <a:rPr lang="en-US" dirty="0"/>
              <a:t>Friendship/relationship issues</a:t>
            </a:r>
          </a:p>
          <a:p>
            <a:r>
              <a:rPr lang="en-US" dirty="0"/>
              <a:t>Lack of goals, management and direction</a:t>
            </a:r>
          </a:p>
          <a:p>
            <a:endParaRPr lang="en-US" dirty="0"/>
          </a:p>
        </p:txBody>
      </p:sp>
      <p:pic>
        <p:nvPicPr>
          <p:cNvPr id="4" name="Picture 3">
            <a:extLst>
              <a:ext uri="{FF2B5EF4-FFF2-40B4-BE49-F238E27FC236}">
                <a16:creationId xmlns="" xmlns:a16="http://schemas.microsoft.com/office/drawing/2014/main" id="{6127735D-8E42-4443-855F-335FB38065F4}"/>
              </a:ext>
            </a:extLst>
          </p:cNvPr>
          <p:cNvPicPr>
            <a:picLocks noChangeAspect="1"/>
          </p:cNvPicPr>
          <p:nvPr/>
        </p:nvPicPr>
        <p:blipFill>
          <a:blip r:embed="rId3"/>
          <a:stretch>
            <a:fillRect/>
          </a:stretch>
        </p:blipFill>
        <p:spPr>
          <a:xfrm>
            <a:off x="6468533" y="1264972"/>
            <a:ext cx="5451475" cy="3940754"/>
          </a:xfrm>
          <a:prstGeom prst="rect">
            <a:avLst/>
          </a:prstGeom>
        </p:spPr>
      </p:pic>
    </p:spTree>
    <p:extLst>
      <p:ext uri="{BB962C8B-B14F-4D97-AF65-F5344CB8AC3E}">
        <p14:creationId xmlns:p14="http://schemas.microsoft.com/office/powerpoint/2010/main" val="338534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49282D-2E94-4543-86B7-DF46CAB8EC3B}"/>
              </a:ext>
            </a:extLst>
          </p:cNvPr>
          <p:cNvSpPr>
            <a:spLocks noGrp="1"/>
          </p:cNvSpPr>
          <p:nvPr>
            <p:ph type="title"/>
          </p:nvPr>
        </p:nvSpPr>
        <p:spPr>
          <a:xfrm>
            <a:off x="500120" y="369523"/>
            <a:ext cx="10515600" cy="1325563"/>
          </a:xfrm>
        </p:spPr>
        <p:txBody>
          <a:bodyPr/>
          <a:lstStyle/>
          <a:p>
            <a:r>
              <a:rPr lang="en-US" dirty="0">
                <a:latin typeface="Impact" panose="020B0806030902050204" pitchFamily="34" charset="0"/>
              </a:rPr>
              <a:t>Changing Environment</a:t>
            </a:r>
          </a:p>
        </p:txBody>
      </p:sp>
      <p:sp>
        <p:nvSpPr>
          <p:cNvPr id="3" name="Content Placeholder 2">
            <a:extLst>
              <a:ext uri="{FF2B5EF4-FFF2-40B4-BE49-F238E27FC236}">
                <a16:creationId xmlns="" xmlns:a16="http://schemas.microsoft.com/office/drawing/2014/main" id="{96BC2AF9-CA81-426F-AC39-E8B32BA7C1A6}"/>
              </a:ext>
            </a:extLst>
          </p:cNvPr>
          <p:cNvSpPr>
            <a:spLocks noGrp="1"/>
          </p:cNvSpPr>
          <p:nvPr>
            <p:ph idx="1"/>
          </p:nvPr>
        </p:nvSpPr>
        <p:spPr>
          <a:xfrm>
            <a:off x="448733" y="1690688"/>
            <a:ext cx="6985000" cy="4802187"/>
          </a:xfrm>
        </p:spPr>
        <p:txBody>
          <a:bodyPr>
            <a:normAutofit fontScale="92500" lnSpcReduction="20000"/>
          </a:bodyPr>
          <a:lstStyle/>
          <a:p>
            <a:pPr marL="0" indent="0">
              <a:buNone/>
            </a:pPr>
            <a:r>
              <a:rPr lang="en-US" sz="3900" b="1" dirty="0">
                <a:solidFill>
                  <a:srgbClr val="FF0000"/>
                </a:solidFill>
              </a:rPr>
              <a:t>Change …</a:t>
            </a:r>
          </a:p>
          <a:p>
            <a:r>
              <a:rPr lang="en-US" sz="3900" dirty="0"/>
              <a:t>Alters the way we think</a:t>
            </a:r>
          </a:p>
          <a:p>
            <a:pPr marL="0" indent="0">
              <a:buNone/>
            </a:pPr>
            <a:endParaRPr lang="en-US" sz="3900" dirty="0"/>
          </a:p>
          <a:p>
            <a:r>
              <a:rPr lang="en-US" sz="3900" dirty="0"/>
              <a:t>Makes life more difficult for awhile</a:t>
            </a:r>
          </a:p>
          <a:p>
            <a:pPr marL="0" indent="0">
              <a:buNone/>
            </a:pPr>
            <a:endParaRPr lang="en-US" sz="3900" dirty="0"/>
          </a:p>
          <a:p>
            <a:r>
              <a:rPr lang="en-US" sz="3900" dirty="0"/>
              <a:t>Causes feelings of stress, confusion, frustration, resistance</a:t>
            </a:r>
          </a:p>
          <a:p>
            <a:pPr marL="0" indent="0">
              <a:buNone/>
            </a:pPr>
            <a:endParaRPr lang="en-US" sz="3900" dirty="0"/>
          </a:p>
          <a:p>
            <a:r>
              <a:rPr lang="en-US" sz="3900" b="1" u="sng" dirty="0"/>
              <a:t>Is an ongoing fact of life</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 xmlns:a16="http://schemas.microsoft.com/office/drawing/2014/main" id="{3C2BB056-6E69-45DB-8F6D-DD9CD6176AB7}"/>
              </a:ext>
            </a:extLst>
          </p:cNvPr>
          <p:cNvPicPr>
            <a:picLocks noChangeAspect="1"/>
          </p:cNvPicPr>
          <p:nvPr/>
        </p:nvPicPr>
        <p:blipFill>
          <a:blip r:embed="rId2"/>
          <a:stretch>
            <a:fillRect/>
          </a:stretch>
        </p:blipFill>
        <p:spPr>
          <a:xfrm>
            <a:off x="7603068" y="4264600"/>
            <a:ext cx="3967104" cy="2231496"/>
          </a:xfrm>
          <a:prstGeom prst="rect">
            <a:avLst/>
          </a:prstGeom>
        </p:spPr>
      </p:pic>
      <p:pic>
        <p:nvPicPr>
          <p:cNvPr id="5" name="Picture 4">
            <a:extLst>
              <a:ext uri="{FF2B5EF4-FFF2-40B4-BE49-F238E27FC236}">
                <a16:creationId xmlns="" xmlns:a16="http://schemas.microsoft.com/office/drawing/2014/main" id="{2E874F37-57F4-4728-AC82-70E78B717E72}"/>
              </a:ext>
            </a:extLst>
          </p:cNvPr>
          <p:cNvPicPr>
            <a:picLocks noChangeAspect="1"/>
          </p:cNvPicPr>
          <p:nvPr/>
        </p:nvPicPr>
        <p:blipFill rotWithShape="1">
          <a:blip r:embed="rId3"/>
          <a:srcRect l="19441" t="9146" r="11282" b="24681"/>
          <a:stretch/>
        </p:blipFill>
        <p:spPr>
          <a:xfrm>
            <a:off x="7603068" y="168781"/>
            <a:ext cx="4088812" cy="4079369"/>
          </a:xfrm>
          <a:prstGeom prst="rect">
            <a:avLst/>
          </a:prstGeom>
        </p:spPr>
      </p:pic>
      <p:sp>
        <p:nvSpPr>
          <p:cNvPr id="6" name="TextBox 5">
            <a:extLst>
              <a:ext uri="{FF2B5EF4-FFF2-40B4-BE49-F238E27FC236}">
                <a16:creationId xmlns="" xmlns:a16="http://schemas.microsoft.com/office/drawing/2014/main" id="{F1D10A41-CE30-4E60-B6A0-723A3E3F38AF}"/>
              </a:ext>
            </a:extLst>
          </p:cNvPr>
          <p:cNvSpPr txBox="1"/>
          <p:nvPr/>
        </p:nvSpPr>
        <p:spPr>
          <a:xfrm>
            <a:off x="7682007" y="385973"/>
            <a:ext cx="4179208" cy="646331"/>
          </a:xfrm>
          <a:prstGeom prst="rect">
            <a:avLst/>
          </a:prstGeom>
          <a:noFill/>
        </p:spPr>
        <p:txBody>
          <a:bodyPr wrap="square" rtlCol="0">
            <a:spAutoFit/>
          </a:bodyPr>
          <a:lstStyle/>
          <a:p>
            <a:r>
              <a:rPr lang="en-US" b="1" dirty="0">
                <a:solidFill>
                  <a:srgbClr val="FFFF00"/>
                </a:solidFill>
                <a:latin typeface="Goudy Stout" panose="0202090407030B020401" pitchFamily="18" charset="0"/>
              </a:rPr>
              <a:t>Do you get bent out of shape????</a:t>
            </a:r>
          </a:p>
        </p:txBody>
      </p:sp>
    </p:spTree>
    <p:extLst>
      <p:ext uri="{BB962C8B-B14F-4D97-AF65-F5344CB8AC3E}">
        <p14:creationId xmlns:p14="http://schemas.microsoft.com/office/powerpoint/2010/main" val="277862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70C9E1-26C2-4822-8814-493398CC870D}"/>
              </a:ext>
            </a:extLst>
          </p:cNvPr>
          <p:cNvSpPr>
            <a:spLocks noGrp="1"/>
          </p:cNvSpPr>
          <p:nvPr>
            <p:ph type="title"/>
          </p:nvPr>
        </p:nvSpPr>
        <p:spPr/>
        <p:txBody>
          <a:bodyPr/>
          <a:lstStyle/>
          <a:p>
            <a:r>
              <a:rPr lang="en-US" dirty="0"/>
              <a:t>Past Experiences/Failures</a:t>
            </a:r>
          </a:p>
        </p:txBody>
      </p:sp>
      <p:pic>
        <p:nvPicPr>
          <p:cNvPr id="10" name="Content Placeholder 9">
            <a:extLst>
              <a:ext uri="{FF2B5EF4-FFF2-40B4-BE49-F238E27FC236}">
                <a16:creationId xmlns="" xmlns:a16="http://schemas.microsoft.com/office/drawing/2014/main" id="{9BE12998-6383-4D2A-ABB0-25490FCBA704}"/>
              </a:ext>
            </a:extLst>
          </p:cNvPr>
          <p:cNvPicPr>
            <a:picLocks noGrp="1" noChangeAspect="1"/>
          </p:cNvPicPr>
          <p:nvPr>
            <p:ph idx="1"/>
          </p:nvPr>
        </p:nvPicPr>
        <p:blipFill>
          <a:blip r:embed="rId3"/>
          <a:stretch>
            <a:fillRect/>
          </a:stretch>
        </p:blipFill>
        <p:spPr>
          <a:xfrm>
            <a:off x="3680884" y="1234943"/>
            <a:ext cx="2952750" cy="2952750"/>
          </a:xfrm>
          <a:prstGeom prst="rect">
            <a:avLst/>
          </a:prstGeom>
        </p:spPr>
      </p:pic>
      <p:pic>
        <p:nvPicPr>
          <p:cNvPr id="4" name="Picture 3">
            <a:extLst>
              <a:ext uri="{FF2B5EF4-FFF2-40B4-BE49-F238E27FC236}">
                <a16:creationId xmlns="" xmlns:a16="http://schemas.microsoft.com/office/drawing/2014/main" id="{560C5287-3A0E-49B9-840A-9876A4290CBE}"/>
              </a:ext>
            </a:extLst>
          </p:cNvPr>
          <p:cNvPicPr>
            <a:picLocks noChangeAspect="1"/>
          </p:cNvPicPr>
          <p:nvPr/>
        </p:nvPicPr>
        <p:blipFill>
          <a:blip r:embed="rId4"/>
          <a:stretch>
            <a:fillRect/>
          </a:stretch>
        </p:blipFill>
        <p:spPr>
          <a:xfrm>
            <a:off x="7034742" y="1301446"/>
            <a:ext cx="4920192" cy="4854880"/>
          </a:xfrm>
          <a:prstGeom prst="rect">
            <a:avLst/>
          </a:prstGeom>
        </p:spPr>
      </p:pic>
      <p:pic>
        <p:nvPicPr>
          <p:cNvPr id="5" name="Picture 4">
            <a:extLst>
              <a:ext uri="{FF2B5EF4-FFF2-40B4-BE49-F238E27FC236}">
                <a16:creationId xmlns="" xmlns:a16="http://schemas.microsoft.com/office/drawing/2014/main" id="{76FCB4CF-7337-4FBE-BDEB-5986D18F1CB0}"/>
              </a:ext>
            </a:extLst>
          </p:cNvPr>
          <p:cNvPicPr>
            <a:picLocks noChangeAspect="1"/>
          </p:cNvPicPr>
          <p:nvPr/>
        </p:nvPicPr>
        <p:blipFill>
          <a:blip r:embed="rId5"/>
          <a:stretch>
            <a:fillRect/>
          </a:stretch>
        </p:blipFill>
        <p:spPr>
          <a:xfrm>
            <a:off x="460375" y="1685925"/>
            <a:ext cx="2619375" cy="1743075"/>
          </a:xfrm>
          <a:prstGeom prst="rect">
            <a:avLst/>
          </a:prstGeom>
        </p:spPr>
      </p:pic>
      <p:pic>
        <p:nvPicPr>
          <p:cNvPr id="11" name="Picture 10">
            <a:extLst>
              <a:ext uri="{FF2B5EF4-FFF2-40B4-BE49-F238E27FC236}">
                <a16:creationId xmlns="" xmlns:a16="http://schemas.microsoft.com/office/drawing/2014/main" id="{53D00162-E544-43A0-AC20-06E726375297}"/>
              </a:ext>
            </a:extLst>
          </p:cNvPr>
          <p:cNvPicPr>
            <a:picLocks noChangeAspect="1"/>
          </p:cNvPicPr>
          <p:nvPr/>
        </p:nvPicPr>
        <p:blipFill>
          <a:blip r:embed="rId6"/>
          <a:stretch>
            <a:fillRect/>
          </a:stretch>
        </p:blipFill>
        <p:spPr>
          <a:xfrm>
            <a:off x="939799" y="3687028"/>
            <a:ext cx="5482167" cy="3094772"/>
          </a:xfrm>
          <a:prstGeom prst="rect">
            <a:avLst/>
          </a:prstGeom>
        </p:spPr>
      </p:pic>
    </p:spTree>
    <p:extLst>
      <p:ext uri="{BB962C8B-B14F-4D97-AF65-F5344CB8AC3E}">
        <p14:creationId xmlns:p14="http://schemas.microsoft.com/office/powerpoint/2010/main" val="926833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359</TotalTime>
  <Words>759</Words>
  <Application>Microsoft Office PowerPoint</Application>
  <PresentationFormat>Widescreen</PresentationFormat>
  <Paragraphs>88</Paragraphs>
  <Slides>13</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Calibri</vt:lpstr>
      <vt:lpstr>Calibri Light</vt:lpstr>
      <vt:lpstr>Corbel</vt:lpstr>
      <vt:lpstr>Goudy Stout</vt:lpstr>
      <vt:lpstr>Impact</vt:lpstr>
      <vt:lpstr>MV Boli</vt:lpstr>
      <vt:lpstr>Wingdings</vt:lpstr>
      <vt:lpstr>Banded</vt:lpstr>
      <vt:lpstr>Office Theme</vt:lpstr>
      <vt:lpstr>Choose A Professional Attitude CMS Skills to pay the bills  workshop 2018</vt:lpstr>
      <vt:lpstr>Class Discussion:  What are some stereotypes society has about teenagers?</vt:lpstr>
      <vt:lpstr>Important Factors in Getting and Keeping a Job</vt:lpstr>
      <vt:lpstr>PowerPoint Presentation</vt:lpstr>
      <vt:lpstr>BEWARE of the + Attitude  VILLAINS</vt:lpstr>
      <vt:lpstr>Other People’s Behavior</vt:lpstr>
      <vt:lpstr>Negative Environment</vt:lpstr>
      <vt:lpstr>Changing Environment</vt:lpstr>
      <vt:lpstr>Past Experiences/Failures</vt:lpstr>
      <vt:lpstr>PowerPoint Presentation</vt:lpstr>
      <vt:lpstr>How to change your </vt:lpstr>
      <vt:lpstr>PowerPoint Presentation</vt:lpstr>
      <vt:lpstr>Positive Environment Class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Teenage Awesomness</dc:title>
  <dc:creator>Dana St. Juliana</dc:creator>
  <cp:lastModifiedBy>dstjuliana</cp:lastModifiedBy>
  <cp:revision>26</cp:revision>
  <dcterms:created xsi:type="dcterms:W3CDTF">2018-02-03T21:27:57Z</dcterms:created>
  <dcterms:modified xsi:type="dcterms:W3CDTF">2018-02-06T13:34:09Z</dcterms:modified>
</cp:coreProperties>
</file>